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41" r:id="rId1"/>
  </p:sldMasterIdLst>
  <p:notesMasterIdLst>
    <p:notesMasterId r:id="rId34"/>
  </p:notesMasterIdLst>
  <p:sldIdLst>
    <p:sldId id="256" r:id="rId2"/>
    <p:sldId id="259" r:id="rId3"/>
    <p:sldId id="261" r:id="rId4"/>
    <p:sldId id="262" r:id="rId5"/>
    <p:sldId id="313" r:id="rId6"/>
    <p:sldId id="271" r:id="rId7"/>
    <p:sldId id="317" r:id="rId8"/>
    <p:sldId id="272" r:id="rId9"/>
    <p:sldId id="315" r:id="rId10"/>
    <p:sldId id="274" r:id="rId11"/>
    <p:sldId id="316" r:id="rId12"/>
    <p:sldId id="277" r:id="rId13"/>
    <p:sldId id="278" r:id="rId14"/>
    <p:sldId id="304" r:id="rId15"/>
    <p:sldId id="285" r:id="rId16"/>
    <p:sldId id="305" r:id="rId17"/>
    <p:sldId id="286" r:id="rId18"/>
    <p:sldId id="288" r:id="rId19"/>
    <p:sldId id="299" r:id="rId20"/>
    <p:sldId id="314" r:id="rId21"/>
    <p:sldId id="289" r:id="rId22"/>
    <p:sldId id="290" r:id="rId23"/>
    <p:sldId id="311" r:id="rId24"/>
    <p:sldId id="292" r:id="rId25"/>
    <p:sldId id="293" r:id="rId26"/>
    <p:sldId id="301" r:id="rId27"/>
    <p:sldId id="294" r:id="rId28"/>
    <p:sldId id="297" r:id="rId29"/>
    <p:sldId id="307" r:id="rId30"/>
    <p:sldId id="265" r:id="rId31"/>
    <p:sldId id="266" r:id="rId32"/>
    <p:sldId id="312" r:id="rId3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3" b="1" i="0" u="none" strike="noStrike" baseline="0">
                <a:solidFill>
                  <a:srgbClr val="FFFF00"/>
                </a:solidFill>
                <a:latin typeface="Arial"/>
                <a:ea typeface="Arial"/>
                <a:cs typeface="Arial"/>
              </a:defRPr>
            </a:pPr>
            <a:r>
              <a:rPr lang="de-DE" dirty="0" smtClean="0">
                <a:solidFill>
                  <a:srgbClr val="00B050"/>
                </a:solidFill>
              </a:rPr>
              <a:t>Förderschwerpunkte</a:t>
            </a:r>
            <a:endParaRPr lang="de-DE" dirty="0">
              <a:solidFill>
                <a:srgbClr val="00B050"/>
              </a:solidFill>
            </a:endParaRPr>
          </a:p>
        </c:rich>
      </c:tx>
      <c:layout>
        <c:manualLayout>
          <c:xMode val="edge"/>
          <c:yMode val="edge"/>
          <c:x val="0.33663067116610423"/>
          <c:y val="1.9108225506899355E-2"/>
        </c:manualLayout>
      </c:layout>
      <c:overlay val="0"/>
      <c:spPr>
        <a:noFill/>
        <a:ln w="25315">
          <a:noFill/>
        </a:ln>
      </c:spPr>
    </c:title>
    <c:autoTitleDeleted val="0"/>
    <c:view3D>
      <c:rotX val="15"/>
      <c:hPercent val="4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557377049180331E-2"/>
          <c:y val="0.20700636942675169"/>
          <c:w val="0.91621129326047401"/>
          <c:h val="0.65923566878980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Förderschwerpunkte 2013/14</c:v>
                </c:pt>
              </c:strCache>
            </c:strRef>
          </c:tx>
          <c:spPr>
            <a:solidFill>
              <a:srgbClr val="9999FF"/>
            </a:solidFill>
            <a:ln w="1265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Lernen</c:v>
                </c:pt>
                <c:pt idx="1">
                  <c:v>Sprache</c:v>
                </c:pt>
                <c:pt idx="2">
                  <c:v>emsoz</c:v>
                </c:pt>
                <c:pt idx="3">
                  <c:v>geistige E.</c:v>
                </c:pt>
                <c:pt idx="4">
                  <c:v>körp.-mot.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15</c:v>
                </c:pt>
                <c:pt idx="1">
                  <c:v>7</c:v>
                </c:pt>
                <c:pt idx="2">
                  <c:v>6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3-44D8-9326-81723F354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62948864"/>
        <c:axId val="62950400"/>
        <c:axId val="0"/>
      </c:bar3DChart>
      <c:catAx>
        <c:axId val="6294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7" b="1" i="0" u="none" strike="noStrike" baseline="0">
                <a:solidFill>
                  <a:srgbClr val="00B05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62950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950400"/>
        <c:scaling>
          <c:orientation val="minMax"/>
        </c:scaling>
        <c:delete val="0"/>
        <c:axPos val="l"/>
        <c:majorGridlines>
          <c:spPr>
            <a:ln w="316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7" b="1" i="0" u="none" strike="noStrike" baseline="0">
                <a:solidFill>
                  <a:srgbClr val="00B05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62948864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1776964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71C2-2170-4659-931D-DF6797A2E2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57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4501-4E7B-4EAD-9EA5-1204D88377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92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3A57-5730-44DD-B765-D6C30B50FA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68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613" y="127000"/>
            <a:ext cx="8224837" cy="14335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8224837" cy="2171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5613" y="3922713"/>
            <a:ext cx="8224837" cy="2171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77DF7-008B-4A5F-8A6F-CD6E942611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195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613" y="127000"/>
            <a:ext cx="8224837" cy="14335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5425" cy="4495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598613"/>
            <a:ext cx="4037012" cy="2171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3438" y="3922713"/>
            <a:ext cx="4037012" cy="2171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C2788-2699-4A68-ADC5-26CA639129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58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613" y="127000"/>
            <a:ext cx="8224837" cy="14335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5425" cy="2171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598613"/>
            <a:ext cx="4037012" cy="2171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55613" y="3922713"/>
            <a:ext cx="8224837" cy="2171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4A0F-BBE7-498C-80D3-830224D1C1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25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613" y="1920875"/>
            <a:ext cx="8224837" cy="17351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2F223-1C0D-48DD-8089-C26ACF2329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02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0E57-6AA5-4E1C-B9E3-46250410C9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64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5B05-0647-4236-9EB0-307F21DD25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68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8F3A-F3AA-43D5-AB7E-411B6A9639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50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E47A2-7261-48D7-A5AD-CA0C42A996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88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AEA2A-897C-4A76-90A6-243595682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0CA2C-2F43-453E-A008-D78A6AA913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75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A0D7-A954-4E68-9F7D-B8C947BF27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05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6712-2640-4722-9E19-95B1284F3B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2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CACFF3-6E85-4657-BE00-670BA4CD20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  <p:sldLayoutId id="2147484853" r:id="rId12"/>
    <p:sldLayoutId id="2147484854" r:id="rId13"/>
    <p:sldLayoutId id="2147484855" r:id="rId14"/>
    <p:sldLayoutId id="214748485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7.emf"/><Relationship Id="rId3" Type="http://schemas.openxmlformats.org/officeDocument/2006/relationships/image" Target="../media/image30.jpeg"/><Relationship Id="rId7" Type="http://schemas.openxmlformats.org/officeDocument/2006/relationships/image" Target="../media/image3.png"/><Relationship Id="rId12" Type="http://schemas.openxmlformats.org/officeDocument/2006/relationships/image" Target="../media/image36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5.jpg"/><Relationship Id="rId5" Type="http://schemas.openxmlformats.org/officeDocument/2006/relationships/image" Target="../media/image8.png"/><Relationship Id="rId10" Type="http://schemas.openxmlformats.org/officeDocument/2006/relationships/image" Target="../media/image34.jpg"/><Relationship Id="rId4" Type="http://schemas.openxmlformats.org/officeDocument/2006/relationships/image" Target="../media/image31.jpeg"/><Relationship Id="rId9" Type="http://schemas.openxmlformats.org/officeDocument/2006/relationships/hyperlink" Target="http://www.brodowinschule.d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hyperlink" Target="http://www.brodowinschule.com/wordpress/wp-content/uploads/00032_G.thumb_1.gif" TargetMode="External"/><Relationship Id="rId7" Type="http://schemas.openxmlformats.org/officeDocument/2006/relationships/hyperlink" Target="http://www.brodowinschule.com/wordpress/wp-content/uploads/lotsenlogo061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hyperlink" Target="http://www.brodowinschule.com/wordpress/wp-content/uploads/logofaustl1.gif" TargetMode="External"/><Relationship Id="rId4" Type="http://schemas.openxmlformats.org/officeDocument/2006/relationships/image" Target="../media/image53.gif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64.e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1.jp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260350"/>
            <a:ext cx="8820472" cy="17399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Tag der Offenen Tür für die Schulanfänger*innen 2023/24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78150" y="3860800"/>
            <a:ext cx="6400800" cy="1752600"/>
          </a:xfrm>
        </p:spPr>
        <p:txBody>
          <a:bodyPr lIns="90000" tIns="46800" rIns="90000" bIns="46800"/>
          <a:lstStyle/>
          <a:p>
            <a:pPr marL="0" indent="0" algn="ctr" eaLnBrk="1" hangingPunct="1">
              <a:buSzPct val="11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Eine kleine Einführung in das Berliner Schulsystem und in die Besonderheiten unserer Schule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178550" y="6088063"/>
            <a:ext cx="24479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 September 2022</a:t>
            </a:r>
            <a:endParaRPr lang="de-DE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88925" y="3068638"/>
            <a:ext cx="8510588" cy="1325562"/>
          </a:xfrm>
        </p:spPr>
        <p:txBody>
          <a:bodyPr/>
          <a:lstStyle/>
          <a:p>
            <a:pPr eaLnBrk="1" hangingPunct="1"/>
            <a:r>
              <a:rPr lang="de-DE" altLang="de-DE" sz="4000" smtClean="0">
                <a:solidFill>
                  <a:srgbClr val="00B050"/>
                </a:solidFill>
              </a:rPr>
              <a:t>Aus unserem Schulprogramm</a:t>
            </a:r>
          </a:p>
        </p:txBody>
      </p:sp>
      <p:sp>
        <p:nvSpPr>
          <p:cNvPr id="177154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5613" y="4221163"/>
            <a:ext cx="8226425" cy="2160587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de-DE" altLang="de-DE" sz="2800" smtClean="0">
                <a:solidFill>
                  <a:srgbClr val="92D050"/>
                </a:solidFill>
              </a:rPr>
              <a:t>Soziale Lernformen und soziale Verantwortung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altLang="de-DE" sz="2800" smtClean="0">
                <a:solidFill>
                  <a:srgbClr val="92D050"/>
                </a:solidFill>
              </a:rPr>
              <a:t>Umwelt- und Gesundheitserziehung</a:t>
            </a:r>
          </a:p>
        </p:txBody>
      </p:sp>
      <p:sp>
        <p:nvSpPr>
          <p:cNvPr id="177157" name="Rectangle 5"/>
          <p:cNvSpPr>
            <a:spLocks noRot="1" noChangeArrowheads="1"/>
          </p:cNvSpPr>
          <p:nvPr/>
        </p:nvSpPr>
        <p:spPr bwMode="auto">
          <a:xfrm>
            <a:off x="301625" y="692150"/>
            <a:ext cx="8510588" cy="93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de-DE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Brodowin-Schule Lichtenberg</a:t>
            </a:r>
          </a:p>
        </p:txBody>
      </p:sp>
      <p:pic>
        <p:nvPicPr>
          <p:cNvPr id="11269" name="Picture 6" descr="Schul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9438" y="1598613"/>
            <a:ext cx="2532062" cy="18986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/>
      <p:bldP spid="1771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34963" y="969963"/>
            <a:ext cx="3879340" cy="802853"/>
          </a:xfrm>
        </p:spPr>
        <p:txBody>
          <a:bodyPr/>
          <a:lstStyle/>
          <a:p>
            <a:pPr algn="l" eaLnBrk="1" hangingPunct="1"/>
            <a:r>
              <a:rPr lang="de-DE" altLang="de-DE" sz="2800" dirty="0" err="1" smtClean="0">
                <a:solidFill>
                  <a:srgbClr val="00B050"/>
                </a:solidFill>
              </a:rPr>
              <a:t>Brodowin</a:t>
            </a:r>
            <a:r>
              <a:rPr lang="de-DE" altLang="de-DE" sz="2800" dirty="0" smtClean="0">
                <a:solidFill>
                  <a:srgbClr val="00B050"/>
                </a:solidFill>
              </a:rPr>
              <a:t>-Exkursionen</a:t>
            </a:r>
          </a:p>
        </p:txBody>
      </p:sp>
      <p:pic>
        <p:nvPicPr>
          <p:cNvPr id="12291" name="Picture 6" descr="Schul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4" y="1834729"/>
            <a:ext cx="2828918" cy="21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23" y="1636484"/>
            <a:ext cx="812613" cy="108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88" y="2772227"/>
            <a:ext cx="1786149" cy="133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H:\Lehrerzimmer\Homepage\IMG_497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8"/>
          <a:stretch/>
        </p:blipFill>
        <p:spPr bwMode="auto">
          <a:xfrm>
            <a:off x="4883296" y="4653136"/>
            <a:ext cx="3444818" cy="200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H:\Lehrerzimmer\Homepage\20200701_Pressef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78544"/>
            <a:ext cx="2239838" cy="14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:\Lehrerzimmer\Homepage\20200624_Abschied Radlof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50052"/>
            <a:ext cx="2112657" cy="158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 txBox="1">
            <a:spLocks noRot="1" noChangeArrowheads="1"/>
          </p:cNvSpPr>
          <p:nvPr/>
        </p:nvSpPr>
        <p:spPr bwMode="auto">
          <a:xfrm>
            <a:off x="4737224" y="4042414"/>
            <a:ext cx="4406776" cy="80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>
              <a:buClrTx/>
              <a:buSzTx/>
              <a:buFontTx/>
            </a:pPr>
            <a:r>
              <a:rPr lang="de-DE" altLang="de-DE" sz="2800" dirty="0" smtClean="0">
                <a:solidFill>
                  <a:srgbClr val="00B050"/>
                </a:solidFill>
              </a:rPr>
              <a:t>Projekte und Maßnahmen</a:t>
            </a:r>
          </a:p>
        </p:txBody>
      </p:sp>
      <p:sp>
        <p:nvSpPr>
          <p:cNvPr id="12" name="Rectangle 4"/>
          <p:cNvSpPr txBox="1">
            <a:spLocks noRot="1" noChangeArrowheads="1"/>
          </p:cNvSpPr>
          <p:nvPr/>
        </p:nvSpPr>
        <p:spPr bwMode="auto">
          <a:xfrm>
            <a:off x="617077" y="4064348"/>
            <a:ext cx="3879340" cy="80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>
              <a:buClrTx/>
              <a:buSzTx/>
              <a:buFontTx/>
            </a:pPr>
            <a:r>
              <a:rPr lang="de-DE" altLang="de-DE" sz="2800" dirty="0" smtClean="0">
                <a:solidFill>
                  <a:srgbClr val="00B050"/>
                </a:solidFill>
              </a:rPr>
              <a:t>Brodowin-Exkursionen</a:t>
            </a:r>
          </a:p>
        </p:txBody>
      </p:sp>
      <p:pic>
        <p:nvPicPr>
          <p:cNvPr id="33794" name="Picture 2" descr="a1517b5d-2f95-469f-a141-ea5bcc4073aa@i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9364"/>
            <a:ext cx="1398885" cy="186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/>
      <p:bldP spid="1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65113" y="2997200"/>
            <a:ext cx="8510587" cy="1325563"/>
          </a:xfrm>
        </p:spPr>
        <p:txBody>
          <a:bodyPr/>
          <a:lstStyle/>
          <a:p>
            <a:pPr eaLnBrk="1" hangingPunct="1"/>
            <a:r>
              <a:rPr lang="de-DE" altLang="de-DE" sz="4000" smtClean="0">
                <a:solidFill>
                  <a:srgbClr val="00B050"/>
                </a:solidFill>
              </a:rPr>
              <a:t>Aus unserem Schulprogramm</a:t>
            </a:r>
          </a:p>
        </p:txBody>
      </p:sp>
      <p:sp>
        <p:nvSpPr>
          <p:cNvPr id="178178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5613" y="4221163"/>
            <a:ext cx="8226425" cy="2160587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de-DE" altLang="de-DE" sz="2800" smtClean="0">
                <a:solidFill>
                  <a:srgbClr val="92D050"/>
                </a:solidFill>
              </a:rPr>
              <a:t>Soziale Lernformen und soziale Verantwortung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altLang="de-DE" sz="2800" smtClean="0">
                <a:solidFill>
                  <a:srgbClr val="92D050"/>
                </a:solidFill>
              </a:rPr>
              <a:t>Umwelt- und Gesundheitserziehung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altLang="de-DE" sz="2800" smtClean="0">
                <a:solidFill>
                  <a:srgbClr val="92D050"/>
                </a:solidFill>
              </a:rPr>
              <a:t>Weiterentwicklung der Unterrichtsqualität</a:t>
            </a:r>
          </a:p>
        </p:txBody>
      </p:sp>
      <p:sp>
        <p:nvSpPr>
          <p:cNvPr id="178181" name="Rectangle 5"/>
          <p:cNvSpPr>
            <a:spLocks noRot="1" noChangeArrowheads="1"/>
          </p:cNvSpPr>
          <p:nvPr/>
        </p:nvSpPr>
        <p:spPr bwMode="auto">
          <a:xfrm>
            <a:off x="301625" y="549275"/>
            <a:ext cx="8510588" cy="151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de-DE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Brodowin-Schule Lichtenberg</a:t>
            </a:r>
          </a:p>
        </p:txBody>
      </p:sp>
      <p:pic>
        <p:nvPicPr>
          <p:cNvPr id="14341" name="Picture 6" descr="Schul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9438" y="1598613"/>
            <a:ext cx="2460625" cy="18446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2" name="Picture 6" descr="Bayer 2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8" y="2537542"/>
            <a:ext cx="1204697" cy="171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4" descr="20120809_0739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5" y="1230891"/>
            <a:ext cx="1641623" cy="123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3" descr="20120809_0739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87" y="1225487"/>
            <a:ext cx="2779233" cy="20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Schullogo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5" name="Picture 9" descr="Banner_200x47_m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80" y="3391426"/>
            <a:ext cx="2569180" cy="60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6964" y="1162735"/>
            <a:ext cx="1516619" cy="222869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834720" y="858418"/>
            <a:ext cx="45149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/>
              </a:rPr>
              <a:t>www.brodowinschule.de</a:t>
            </a:r>
            <a:endParaRPr lang="de-DE" sz="1300" dirty="0" smtClean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29" y="4616617"/>
            <a:ext cx="1584108" cy="21148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58" y="4646441"/>
            <a:ext cx="2381250" cy="191452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619732" y="1104822"/>
            <a:ext cx="201529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Instagram: </a:t>
            </a:r>
            <a:r>
              <a:rPr lang="de-DE" sz="1300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brodowin_gs</a:t>
            </a:r>
            <a:r>
              <a:rPr lang="de-DE" sz="1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8" name="Rechteck 7"/>
          <p:cNvSpPr/>
          <p:nvPr/>
        </p:nvSpPr>
        <p:spPr>
          <a:xfrm>
            <a:off x="1190777" y="89647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NaWi</a:t>
            </a:r>
            <a:r>
              <a:rPr lang="de-DE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-Raum</a:t>
            </a:r>
            <a:endParaRPr lang="de-DE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632197" y="4218659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iPad-Klassen</a:t>
            </a:r>
            <a:endParaRPr lang="de-DE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530302" y="4218659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LMS: </a:t>
            </a:r>
            <a:r>
              <a:rPr lang="de-DE" dirty="0" err="1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itslearning</a:t>
            </a:r>
            <a:endParaRPr lang="de-DE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52" y="2474071"/>
            <a:ext cx="1359595" cy="135959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593" y="4537210"/>
            <a:ext cx="1065872" cy="213298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572035" y="5836864"/>
            <a:ext cx="412032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rgbClr val="0070C1"/>
                </a:solidFill>
                <a:latin typeface="Calibri" panose="020F0502020204030204" pitchFamily="34" charset="0"/>
              </a:rPr>
              <a:t>GANZTAGSSCHULE</a:t>
            </a:r>
          </a:p>
          <a:p>
            <a:r>
              <a:rPr lang="de-DE" sz="800" dirty="0">
                <a:solidFill>
                  <a:srgbClr val="F89746"/>
                </a:solidFill>
                <a:latin typeface="Calibri" panose="020F0502020204030204" pitchFamily="34" charset="0"/>
              </a:rPr>
              <a:t>GEMEINSAM</a:t>
            </a:r>
          </a:p>
          <a:p>
            <a:r>
              <a:rPr lang="de-DE" sz="800" dirty="0">
                <a:solidFill>
                  <a:srgbClr val="C10000"/>
                </a:solidFill>
                <a:latin typeface="Calibri" panose="020F0502020204030204" pitchFamily="34" charset="0"/>
              </a:rPr>
              <a:t>GESTALTEN</a:t>
            </a:r>
          </a:p>
          <a:p>
            <a:r>
              <a:rPr lang="de-DE" sz="700" dirty="0">
                <a:solidFill>
                  <a:srgbClr val="000000"/>
                </a:solidFill>
                <a:latin typeface="Calibri" panose="020F0502020204030204" pitchFamily="34" charset="0"/>
              </a:rPr>
              <a:t>PROGRAMMFLYER</a:t>
            </a:r>
            <a:endParaRPr lang="de-DE" sz="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218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50825" y="2997200"/>
            <a:ext cx="8510588" cy="1325563"/>
          </a:xfrm>
        </p:spPr>
        <p:txBody>
          <a:bodyPr/>
          <a:lstStyle/>
          <a:p>
            <a:pPr eaLnBrk="1" hangingPunct="1"/>
            <a:r>
              <a:rPr lang="de-DE" altLang="de-DE" sz="4000" smtClean="0">
                <a:solidFill>
                  <a:srgbClr val="00B050"/>
                </a:solidFill>
              </a:rPr>
              <a:t>Aus unserem Schulprogramm</a:t>
            </a:r>
          </a:p>
        </p:txBody>
      </p:sp>
      <p:sp>
        <p:nvSpPr>
          <p:cNvPr id="179202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5613" y="4149725"/>
            <a:ext cx="8226425" cy="2232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de-DE" altLang="de-DE" sz="2800" smtClean="0">
                <a:solidFill>
                  <a:srgbClr val="92D050"/>
                </a:solidFill>
              </a:rPr>
              <a:t>Soziale Lernformen und soziale Verantwortung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altLang="de-DE" sz="2800" smtClean="0">
                <a:solidFill>
                  <a:srgbClr val="92D050"/>
                </a:solidFill>
              </a:rPr>
              <a:t>Umwelt- und Gesundheitserziehung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altLang="de-DE" sz="2800" smtClean="0">
                <a:solidFill>
                  <a:srgbClr val="92D050"/>
                </a:solidFill>
              </a:rPr>
              <a:t>Weiterentwicklung der Unterrichtsqualität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altLang="de-DE" sz="2800" smtClean="0">
                <a:solidFill>
                  <a:srgbClr val="92D050"/>
                </a:solidFill>
              </a:rPr>
              <a:t>Ganztagsbetreuung und Freizeitangebote</a:t>
            </a:r>
          </a:p>
        </p:txBody>
      </p:sp>
      <p:sp>
        <p:nvSpPr>
          <p:cNvPr id="179205" name="Rectangle 5"/>
          <p:cNvSpPr>
            <a:spLocks noRot="1" noChangeArrowheads="1"/>
          </p:cNvSpPr>
          <p:nvPr/>
        </p:nvSpPr>
        <p:spPr bwMode="auto">
          <a:xfrm>
            <a:off x="301625" y="620713"/>
            <a:ext cx="8510588" cy="1368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de-DE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Brodowin-Schule Lichtenberg</a:t>
            </a:r>
          </a:p>
        </p:txBody>
      </p:sp>
      <p:pic>
        <p:nvPicPr>
          <p:cNvPr id="16389" name="Picture 6" descr="Schul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9438" y="1598613"/>
            <a:ext cx="2460625" cy="18446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  <p:bldP spid="17920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Rectangle 5"/>
          <p:cNvSpPr>
            <a:spLocks noRot="1" noChangeArrowheads="1"/>
          </p:cNvSpPr>
          <p:nvPr/>
        </p:nvSpPr>
        <p:spPr bwMode="auto">
          <a:xfrm>
            <a:off x="323850" y="87313"/>
            <a:ext cx="8510588" cy="1325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de-DE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Hort</a:t>
            </a:r>
          </a:p>
          <a:p>
            <a:pPr algn="ctr" defTabSz="914400">
              <a:buClrTx/>
              <a:buSzTx/>
              <a:buFontTx/>
              <a:buNone/>
              <a:defRPr/>
            </a:pPr>
            <a:endParaRPr lang="de-DE" sz="3200" b="1" dirty="0">
              <a:solidFill>
                <a:srgbClr val="B7E7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1" name="Picture 6" descr="Schul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Rechteck 13"/>
          <p:cNvSpPr>
            <a:spLocks noChangeArrowheads="1"/>
          </p:cNvSpPr>
          <p:nvPr/>
        </p:nvSpPr>
        <p:spPr bwMode="auto">
          <a:xfrm>
            <a:off x="3101975" y="908050"/>
            <a:ext cx="3659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b="1" u="sng" dirty="0" smtClean="0">
                <a:solidFill>
                  <a:srgbClr val="00B050"/>
                </a:solidFill>
              </a:rPr>
              <a:t>Zusatzangebote am Nachmittag</a:t>
            </a:r>
            <a:endParaRPr lang="de-DE" altLang="de-DE" b="1" u="sng" dirty="0">
              <a:solidFill>
                <a:srgbClr val="00B05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5536" y="1500188"/>
            <a:ext cx="72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92D050"/>
                </a:solidFill>
              </a:rPr>
              <a:t>Sprachcenter </a:t>
            </a:r>
            <a:r>
              <a:rPr lang="de-DE" sz="2400" dirty="0" err="1" smtClean="0">
                <a:solidFill>
                  <a:srgbClr val="92D050"/>
                </a:solidFill>
              </a:rPr>
              <a:t>Mouroum</a:t>
            </a:r>
            <a:r>
              <a:rPr lang="de-DE" sz="2400" dirty="0" smtClean="0">
                <a:solidFill>
                  <a:srgbClr val="92D050"/>
                </a:solidFill>
              </a:rPr>
              <a:t>: Englisch-AG für Klasse 1-2</a:t>
            </a:r>
          </a:p>
          <a:p>
            <a:endParaRPr lang="de-DE" sz="2400" dirty="0" smtClean="0">
              <a:solidFill>
                <a:srgbClr val="92D050"/>
              </a:solidFill>
            </a:endParaRPr>
          </a:p>
          <a:p>
            <a:r>
              <a:rPr lang="de-DE" sz="2400" dirty="0" smtClean="0">
                <a:solidFill>
                  <a:srgbClr val="92D050"/>
                </a:solidFill>
              </a:rPr>
              <a:t>Eisbären Juniors: </a:t>
            </a:r>
            <a:r>
              <a:rPr lang="de-DE" sz="2400" dirty="0" err="1" smtClean="0">
                <a:solidFill>
                  <a:srgbClr val="92D050"/>
                </a:solidFill>
              </a:rPr>
              <a:t>Floorball</a:t>
            </a:r>
            <a:endParaRPr lang="de-DE" sz="2400" dirty="0" smtClean="0">
              <a:solidFill>
                <a:srgbClr val="92D050"/>
              </a:solidFill>
            </a:endParaRPr>
          </a:p>
          <a:p>
            <a:endParaRPr lang="de-DE" sz="2400" dirty="0" smtClean="0">
              <a:solidFill>
                <a:srgbClr val="92D050"/>
              </a:solidFill>
            </a:endParaRPr>
          </a:p>
          <a:p>
            <a:r>
              <a:rPr lang="de-DE" sz="2400" dirty="0" smtClean="0">
                <a:solidFill>
                  <a:srgbClr val="92D050"/>
                </a:solidFill>
              </a:rPr>
              <a:t>SV </a:t>
            </a:r>
            <a:r>
              <a:rPr lang="de-DE" sz="2400" dirty="0" err="1" smtClean="0">
                <a:solidFill>
                  <a:srgbClr val="92D050"/>
                </a:solidFill>
              </a:rPr>
              <a:t>Tora</a:t>
            </a:r>
            <a:r>
              <a:rPr lang="de-DE" sz="2400" dirty="0" smtClean="0">
                <a:solidFill>
                  <a:srgbClr val="92D050"/>
                </a:solidFill>
              </a:rPr>
              <a:t>: Karate, Fußball, Zirkus, Tanzen</a:t>
            </a:r>
          </a:p>
          <a:p>
            <a:endParaRPr lang="de-DE" sz="2400" dirty="0">
              <a:solidFill>
                <a:srgbClr val="92D050"/>
              </a:solidFill>
            </a:endParaRPr>
          </a:p>
          <a:p>
            <a:r>
              <a:rPr lang="de-DE" sz="2400" dirty="0" smtClean="0">
                <a:solidFill>
                  <a:srgbClr val="92D050"/>
                </a:solidFill>
              </a:rPr>
              <a:t>Tech4Girls: Programmieren</a:t>
            </a:r>
          </a:p>
          <a:p>
            <a:endParaRPr lang="de-DE" sz="2400" dirty="0">
              <a:solidFill>
                <a:srgbClr val="92D050"/>
              </a:solidFill>
            </a:endParaRPr>
          </a:p>
          <a:p>
            <a:r>
              <a:rPr lang="de-DE" sz="2400" dirty="0" err="1" smtClean="0">
                <a:solidFill>
                  <a:srgbClr val="92D050"/>
                </a:solidFill>
              </a:rPr>
              <a:t>Mymusicschool</a:t>
            </a:r>
            <a:r>
              <a:rPr lang="de-DE" sz="2400" dirty="0" smtClean="0">
                <a:solidFill>
                  <a:srgbClr val="92D050"/>
                </a:solidFill>
              </a:rPr>
              <a:t>: Gitarrenunterricht</a:t>
            </a:r>
          </a:p>
          <a:p>
            <a:endParaRPr lang="de-DE" sz="2400" dirty="0">
              <a:solidFill>
                <a:srgbClr val="92D050"/>
              </a:solidFill>
            </a:endParaRPr>
          </a:p>
          <a:p>
            <a:r>
              <a:rPr lang="de-DE" sz="2400" dirty="0" smtClean="0">
                <a:solidFill>
                  <a:srgbClr val="92D050"/>
                </a:solidFill>
              </a:rPr>
              <a:t>HA-Betreuung im Hort</a:t>
            </a:r>
          </a:p>
          <a:p>
            <a:endParaRPr lang="de-DE" sz="2400" dirty="0">
              <a:solidFill>
                <a:srgbClr val="92D050"/>
              </a:solidFill>
            </a:endParaRPr>
          </a:p>
          <a:p>
            <a:r>
              <a:rPr lang="de-DE" sz="2400" dirty="0" smtClean="0">
                <a:solidFill>
                  <a:srgbClr val="92D050"/>
                </a:solidFill>
              </a:rPr>
              <a:t>Sportangebote, Kreativangebote</a:t>
            </a:r>
            <a:endParaRPr lang="de-DE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4288"/>
            <a:ext cx="914400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5" name="Rectangle 5"/>
          <p:cNvSpPr>
            <a:spLocks noRot="1" noChangeArrowheads="1"/>
          </p:cNvSpPr>
          <p:nvPr/>
        </p:nvSpPr>
        <p:spPr bwMode="auto">
          <a:xfrm>
            <a:off x="323850" y="692150"/>
            <a:ext cx="8510588" cy="1368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de-DE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Hort</a:t>
            </a:r>
          </a:p>
          <a:p>
            <a:pPr algn="ctr" defTabSz="914400">
              <a:buClrTx/>
              <a:buSzTx/>
              <a:buFontTx/>
              <a:buNone/>
              <a:defRPr/>
            </a:pPr>
            <a:endParaRPr lang="de-DE" sz="3200" b="1" dirty="0">
              <a:solidFill>
                <a:srgbClr val="B7E7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4603" r="61645" b="7483"/>
          <a:stretch/>
        </p:blipFill>
        <p:spPr>
          <a:xfrm>
            <a:off x="827584" y="1376362"/>
            <a:ext cx="7693581" cy="5301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chul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2700"/>
            <a:ext cx="914400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1908175" y="917575"/>
            <a:ext cx="4878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b="1" u="dbl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Ferien + Schließzeiten   </a:t>
            </a:r>
            <a:r>
              <a:rPr lang="de-DE" sz="2400" b="1" u="dbl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2022/2023</a:t>
            </a:r>
            <a:endParaRPr lang="de-DE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526988"/>
              </p:ext>
            </p:extLst>
          </p:nvPr>
        </p:nvGraphicFramePr>
        <p:xfrm>
          <a:off x="1647190" y="1653381"/>
          <a:ext cx="5849620" cy="4724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49450">
                  <a:extLst>
                    <a:ext uri="{9D8B030D-6E8A-4147-A177-3AD203B41FA5}">
                      <a16:colId xmlns:a16="http://schemas.microsoft.com/office/drawing/2014/main" val="2510741469"/>
                    </a:ext>
                  </a:extLst>
                </a:gridCol>
                <a:gridCol w="1950085">
                  <a:extLst>
                    <a:ext uri="{9D8B030D-6E8A-4147-A177-3AD203B41FA5}">
                      <a16:colId xmlns:a16="http://schemas.microsoft.com/office/drawing/2014/main" val="3090465619"/>
                    </a:ext>
                  </a:extLst>
                </a:gridCol>
                <a:gridCol w="1950085">
                  <a:extLst>
                    <a:ext uri="{9D8B030D-6E8A-4147-A177-3AD203B41FA5}">
                      <a16:colId xmlns:a16="http://schemas.microsoft.com/office/drawing/2014/main" val="1143906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6145" algn="ctr"/>
                          <a:tab pos="1812290" algn="r"/>
                        </a:tabLst>
                      </a:pPr>
                      <a:r>
                        <a:rPr lang="de-DE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	Ferien	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06145" algn="ctr"/>
                          <a:tab pos="1812290" algn="r"/>
                        </a:tabLst>
                      </a:pPr>
                      <a:r>
                        <a:rPr lang="de-DE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Hort geöffnet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Schließzeiten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977937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Herbst: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24.10.2022 –  04.11.2022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24.10.2022 – 04.11.2022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6124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Weihnachten: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22.12.2022 –  02.01. 2023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22.12.2023 – 23.12.2023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02.01.2023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27.12.2022 – 30.12.2022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558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Winter: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30.01.2023 –  03.02.2023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30.01.2021 – 03.02.2023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0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Ostern: 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03.04.2023 –14.04.2023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03.04.2023 – 14.04.2023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498458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U. freier Tag:  19.05.2023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30.05.2023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30.05.2023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19.05.2023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823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Sommer: 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13.07.2023 –  25.08.2023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13.07.2023 – 23.08.2023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24.-25.08.2023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60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Elternsprechtag: keine Betreuung: </a:t>
                      </a: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17.10.2023</a:t>
                      </a:r>
                      <a:endParaRPr lang="de-DE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931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Herbst: 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23.10.2023 – 03.11.2023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23.10.2023 – 03.11.2023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552629"/>
                  </a:ext>
                </a:extLst>
              </a:tr>
              <a:tr h="418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Weihnachten: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27.12.2023 –  05.01.2024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02.01.2024 – 05.01.2024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27.12.2023- 29.12.2023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66649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80" name="Picture 8" descr="CIMG0232-1024x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76588"/>
            <a:ext cx="43561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2" name="Picture 10" descr="DSC_0056-575x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8913"/>
            <a:ext cx="3567112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Schullog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3490913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935038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  <a:defRPr/>
            </a:pPr>
            <a:r>
              <a:rPr lang="de-DE" altLang="de-D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Weihnachtsmarkt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de-DE" altLang="de-DE" dirty="0" smtClean="0">
                <a:solidFill>
                  <a:srgbClr val="00B050"/>
                </a:solidFill>
              </a:rPr>
              <a:t>16. Dezember 2022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de-DE" altLang="de-DE" dirty="0" smtClean="0">
                <a:solidFill>
                  <a:srgbClr val="00B050"/>
                </a:solidFill>
              </a:rPr>
              <a:t>16.00 – 19.00 Uhr</a:t>
            </a:r>
          </a:p>
        </p:txBody>
      </p:sp>
      <p:pic>
        <p:nvPicPr>
          <p:cNvPr id="70660" name="Picture 2" descr="C:\Users\R.Kaiser\Desktop\Lehrerzimmer\Bilder\Feste\Weihnachtsmarkt 16.12.2012\CIMG03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133600"/>
            <a:ext cx="468788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68638"/>
            <a:ext cx="25654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50" y="912813"/>
            <a:ext cx="7416800" cy="1355725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Das Berliner Schulsystem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5613" y="3068638"/>
            <a:ext cx="8226425" cy="3027362"/>
          </a:xfrm>
        </p:spPr>
        <p:txBody>
          <a:bodyPr/>
          <a:lstStyle/>
          <a:p>
            <a:pPr indent="-341313" eaLnBrk="1" hangingPunct="1">
              <a:spcBef>
                <a:spcPts val="900"/>
              </a:spcBef>
              <a:buSzPct val="11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de-DE" altLang="de-DE" sz="3600" dirty="0" smtClean="0">
                <a:solidFill>
                  <a:schemeClr val="accent3">
                    <a:lumMod val="50000"/>
                  </a:schemeClr>
                </a:solidFill>
              </a:rPr>
              <a:t>seit Schuljahr 2011/12:</a:t>
            </a:r>
          </a:p>
          <a:p>
            <a:pPr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de-DE" altLang="de-DE" sz="2800" dirty="0" smtClean="0">
                <a:solidFill>
                  <a:srgbClr val="00B050"/>
                </a:solidFill>
              </a:rPr>
              <a:t>Grundschule (Klasse 1-6)</a:t>
            </a:r>
          </a:p>
          <a:p>
            <a:pPr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de-DE" altLang="de-DE" sz="2800" dirty="0" smtClean="0">
                <a:solidFill>
                  <a:srgbClr val="00B050"/>
                </a:solidFill>
              </a:rPr>
              <a:t>Integrierte Sekundarschule (Klasse 7-10-13)</a:t>
            </a:r>
          </a:p>
          <a:p>
            <a:pPr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de-DE" altLang="de-DE" sz="2800" dirty="0" smtClean="0">
                <a:solidFill>
                  <a:srgbClr val="00B050"/>
                </a:solidFill>
              </a:rPr>
              <a:t>Gymnasium (Klasse 7-12)</a:t>
            </a:r>
          </a:p>
          <a:p>
            <a:pPr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de-DE" altLang="de-DE" sz="2800" dirty="0" smtClean="0">
                <a:solidFill>
                  <a:srgbClr val="00B050"/>
                </a:solidFill>
              </a:rPr>
              <a:t>(Gemeinschaftsschule: Klasse 1-10-13)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1916113"/>
            <a:ext cx="30972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4398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sz="4000" dirty="0" smtClean="0">
                <a:latin typeface="Mead Bold" charset="0"/>
              </a:rPr>
              <a:t/>
            </a:r>
            <a:br>
              <a:rPr lang="de-DE" altLang="de-DE" sz="4000" dirty="0" smtClean="0">
                <a:latin typeface="Mead Bold" charset="0"/>
              </a:rPr>
            </a:br>
            <a:r>
              <a:rPr lang="de-DE" altLang="de-DE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Brodowiner</a:t>
            </a:r>
            <a:r>
              <a:rPr lang="de-DE" altLang="de-DE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Sommerfest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8788" y="5240338"/>
            <a:ext cx="8226425" cy="1371600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800" dirty="0" smtClean="0">
                <a:solidFill>
                  <a:srgbClr val="00B050"/>
                </a:solidFill>
              </a:rPr>
              <a:t>Am 07. Juli 2023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800" dirty="0" smtClean="0">
                <a:solidFill>
                  <a:srgbClr val="00B050"/>
                </a:solidFill>
              </a:rPr>
              <a:t>Zwischen 16.00 und 18.00 Uhr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267017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D:\IMG_57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90725"/>
            <a:ext cx="23764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D:\DSCN716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1628775"/>
            <a:ext cx="16700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 descr="D:\IMG_968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486275"/>
            <a:ext cx="28098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167163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Grafik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4076700"/>
            <a:ext cx="22669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Grafik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73238"/>
            <a:ext cx="175736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3068638"/>
            <a:ext cx="8510588" cy="1325562"/>
          </a:xfrm>
        </p:spPr>
        <p:txBody>
          <a:bodyPr/>
          <a:lstStyle/>
          <a:p>
            <a:pPr eaLnBrk="1" hangingPunct="1"/>
            <a:r>
              <a:rPr lang="de-DE" altLang="de-DE" sz="4000" smtClean="0">
                <a:solidFill>
                  <a:srgbClr val="00B050"/>
                </a:solidFill>
              </a:rPr>
              <a:t>Aus unserem Schulprogramm</a:t>
            </a:r>
          </a:p>
        </p:txBody>
      </p:sp>
      <p:sp>
        <p:nvSpPr>
          <p:cNvPr id="198658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5613" y="4221163"/>
            <a:ext cx="8226425" cy="21605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400" dirty="0" smtClean="0">
                <a:solidFill>
                  <a:srgbClr val="92D050"/>
                </a:solidFill>
              </a:rPr>
              <a:t>Soziale Lernformen und soziale Verantwortung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400" dirty="0" smtClean="0">
                <a:solidFill>
                  <a:srgbClr val="92D050"/>
                </a:solidFill>
              </a:rPr>
              <a:t>Umwelt- und Gesundheitserziehung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400" dirty="0" smtClean="0">
                <a:solidFill>
                  <a:srgbClr val="92D050"/>
                </a:solidFill>
              </a:rPr>
              <a:t>Weiterentwicklung der Unterrichtsqualität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400" dirty="0" smtClean="0">
                <a:solidFill>
                  <a:srgbClr val="92D050"/>
                </a:solidFill>
              </a:rPr>
              <a:t>Ganztagsbetreuung und Freizeitangebote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400" dirty="0" smtClean="0">
                <a:solidFill>
                  <a:srgbClr val="92D050"/>
                </a:solidFill>
              </a:rPr>
              <a:t>Anti-Gewalt-Konzept (Buddys, Schulsozialarbeit, ETEP)</a:t>
            </a:r>
          </a:p>
        </p:txBody>
      </p:sp>
      <p:sp>
        <p:nvSpPr>
          <p:cNvPr id="198661" name="Rectangle 5"/>
          <p:cNvSpPr>
            <a:spLocks noRot="1" noChangeArrowheads="1"/>
          </p:cNvSpPr>
          <p:nvPr/>
        </p:nvSpPr>
        <p:spPr bwMode="auto">
          <a:xfrm>
            <a:off x="301625" y="765175"/>
            <a:ext cx="8510588" cy="788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de-DE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Brodowin-Schule Lichtenberg</a:t>
            </a:r>
          </a:p>
        </p:txBody>
      </p:sp>
      <p:pic>
        <p:nvPicPr>
          <p:cNvPr id="23557" name="Picture 6" descr="Schul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9438" y="1598613"/>
            <a:ext cx="2532062" cy="18986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/>
      <p:bldP spid="19865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chul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684213" y="1023938"/>
            <a:ext cx="76390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>
                <a:solidFill>
                  <a:srgbClr val="92D050"/>
                </a:solidFill>
                <a:latin typeface="Arial" charset="0"/>
              </a:rPr>
              <a:t>Buddy / Konfliktlotsen / Gewaltprävention</a:t>
            </a:r>
          </a:p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900" b="1">
                <a:solidFill>
                  <a:srgbClr val="92D050"/>
                </a:solidFill>
                <a:latin typeface="Arial" charset="0"/>
              </a:rPr>
              <a:t>Der Entwicklung der sozialen Kompetenz und zur Gewaltprävention dient die sogenannte Buddyarbeit und der Einsatz von Konfliktlotsen</a:t>
            </a:r>
            <a:br>
              <a:rPr lang="de-DE" altLang="de-DE" sz="900" b="1">
                <a:solidFill>
                  <a:srgbClr val="92D050"/>
                </a:solidFill>
                <a:latin typeface="Arial" charset="0"/>
              </a:rPr>
            </a:br>
            <a:endParaRPr lang="de-DE" altLang="de-DE" sz="1800">
              <a:solidFill>
                <a:srgbClr val="92D050"/>
              </a:solidFill>
              <a:latin typeface="Arial" charset="0"/>
            </a:endParaRPr>
          </a:p>
        </p:txBody>
      </p:sp>
      <p:graphicFrame>
        <p:nvGraphicFramePr>
          <p:cNvPr id="197734" name="Group 102"/>
          <p:cNvGraphicFramePr>
            <a:graphicFrameLocks noGrp="1"/>
          </p:cNvGraphicFramePr>
          <p:nvPr/>
        </p:nvGraphicFramePr>
        <p:xfrm>
          <a:off x="701675" y="1560513"/>
          <a:ext cx="7875588" cy="4921251"/>
        </p:xfrm>
        <a:graphic>
          <a:graphicData uri="http://schemas.openxmlformats.org/drawingml/2006/table">
            <a:tbl>
              <a:tblPr/>
              <a:tblGrid>
                <a:gridCol w="174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9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Maßnahmen</a:t>
                      </a:r>
                    </a:p>
                  </a:txBody>
                  <a:tcPr marL="91442" marR="91442"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Indikatoren</a:t>
                      </a:r>
                    </a:p>
                  </a:txBody>
                  <a:tcPr marL="91442" marR="91442"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450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Weiterentwicklung der Konfliktlotsenarbeit in den Jahrgangsstufen 5 und 6 sowie im Ganztagsbetrieb </a:t>
                      </a:r>
                    </a:p>
                  </a:txBody>
                  <a:tcPr marL="91442" marR="91442"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Die Konfliktlotsen sind fähig, weitgehend selbstständig auftretende Konflikte im Schulalltag moderierend zu schlichten. Gewaltvorfälle sind selten.</a:t>
                      </a:r>
                    </a:p>
                  </a:txBody>
                  <a:tcPr marL="91442" marR="91442"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168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Aufsichtshelfer (Pausenbuddys) 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                    </a:t>
                      </a:r>
                    </a:p>
                  </a:txBody>
                  <a:tcPr marL="91442" marR="91442"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Die Pausen bieten gute Möglichkeiten für Spiel und Entspannung. Die Hausordnung wird eingehalten.</a:t>
                      </a:r>
                    </a:p>
                  </a:txBody>
                  <a:tcPr marL="91442" marR="91442"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9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Einzelfallhelfer (Verhaltensbuddys) 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                       </a:t>
                      </a:r>
                    </a:p>
                  </a:txBody>
                  <a:tcPr marL="91442" marR="91442"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Schüler mit Verhaltensproblemen können durch die Unterstützung von Mitschülern ihr Verhalten besser kontrollieren.</a:t>
                      </a:r>
                    </a:p>
                  </a:txBody>
                  <a:tcPr marL="91442" marR="91442"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7640" name="Picture 8" descr="00032_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41663"/>
            <a:ext cx="1438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4" name="Picture 12" descr="logofaustl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5197475"/>
            <a:ext cx="1285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7" name="Picture 15" descr="lotsenlogo06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05013"/>
            <a:ext cx="15525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0" t="4031" r="21228" b="36198"/>
          <a:stretch>
            <a:fillRect/>
          </a:stretch>
        </p:blipFill>
        <p:spPr bwMode="auto">
          <a:xfrm>
            <a:off x="2411413" y="3284538"/>
            <a:ext cx="397192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2" descr="Schullog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Rot="1" noChangeArrowheads="1"/>
          </p:cNvSpPr>
          <p:nvPr/>
        </p:nvSpPr>
        <p:spPr bwMode="auto">
          <a:xfrm>
            <a:off x="250825" y="2205038"/>
            <a:ext cx="38068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rgbClr val="00B050"/>
                </a:solidFill>
              </a:rPr>
              <a:t>Mareike Mayer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B050"/>
                </a:solidFill>
              </a:rPr>
              <a:t>Erziehungs- und Bildungswissenschaftlerin (MA)</a:t>
            </a:r>
          </a:p>
        </p:txBody>
      </p:sp>
      <p:sp>
        <p:nvSpPr>
          <p:cNvPr id="6" name="Rectangle 4"/>
          <p:cNvSpPr txBox="1">
            <a:spLocks noRot="1" noChangeArrowheads="1"/>
          </p:cNvSpPr>
          <p:nvPr/>
        </p:nvSpPr>
        <p:spPr bwMode="auto">
          <a:xfrm>
            <a:off x="3719513" y="2203450"/>
            <a:ext cx="3805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rgbClr val="00B050"/>
                </a:solidFill>
              </a:rPr>
              <a:t>Jens Blasius</a:t>
            </a:r>
          </a:p>
          <a:p>
            <a:pPr algn="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B050"/>
                </a:solidFill>
              </a:rPr>
              <a:t>Dipl. Sozialarbeiter/ -pädagoge</a:t>
            </a:r>
          </a:p>
        </p:txBody>
      </p:sp>
      <p:sp>
        <p:nvSpPr>
          <p:cNvPr id="7" name="Rectangle 4"/>
          <p:cNvSpPr txBox="1">
            <a:spLocks noRot="1" noChangeArrowheads="1"/>
          </p:cNvSpPr>
          <p:nvPr/>
        </p:nvSpPr>
        <p:spPr bwMode="auto">
          <a:xfrm>
            <a:off x="300038" y="908050"/>
            <a:ext cx="85105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>
                <a:solidFill>
                  <a:srgbClr val="00B050"/>
                </a:solidFill>
              </a:rPr>
              <a:t>Unsere Schulsozialarbeit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4" name="Picture 6" descr="baum_ex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628775"/>
            <a:ext cx="3960812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Schullog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2" name="Picture 4" descr="lg_home_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16113"/>
            <a:ext cx="15621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8" name="Picture 10" descr="lg_home_l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15621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0038" y="3429000"/>
            <a:ext cx="8510587" cy="965200"/>
          </a:xfrm>
        </p:spPr>
        <p:txBody>
          <a:bodyPr/>
          <a:lstStyle/>
          <a:p>
            <a:pPr eaLnBrk="1" hangingPunct="1"/>
            <a:r>
              <a:rPr lang="de-DE" altLang="de-DE" sz="4000" smtClean="0">
                <a:solidFill>
                  <a:srgbClr val="00B050"/>
                </a:solidFill>
              </a:rPr>
              <a:t>Aus unserem Schulprogramm</a:t>
            </a:r>
          </a:p>
        </p:txBody>
      </p:sp>
      <p:sp>
        <p:nvSpPr>
          <p:cNvPr id="191490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5613" y="4292600"/>
            <a:ext cx="8226425" cy="20891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400" dirty="0" smtClean="0">
                <a:solidFill>
                  <a:srgbClr val="92D050"/>
                </a:solidFill>
              </a:rPr>
              <a:t>Soziale Lernformen und soziale Verantwortung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400" dirty="0" smtClean="0">
                <a:solidFill>
                  <a:srgbClr val="92D050"/>
                </a:solidFill>
              </a:rPr>
              <a:t>Umwelt- und Gesundheitserziehung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400" dirty="0" smtClean="0">
                <a:solidFill>
                  <a:srgbClr val="92D050"/>
                </a:solidFill>
              </a:rPr>
              <a:t>Weiterentwicklung der Unterrichtsqualität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400" dirty="0" smtClean="0">
                <a:solidFill>
                  <a:srgbClr val="92D050"/>
                </a:solidFill>
              </a:rPr>
              <a:t>Ganztagsbetreuung und Freizeitangebote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400" dirty="0" smtClean="0">
                <a:solidFill>
                  <a:srgbClr val="92D050"/>
                </a:solidFill>
              </a:rPr>
              <a:t>Anti-Gewalt-Konzept (Buddys, Schulsozialarbeit, ETEP)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400" dirty="0" smtClean="0">
                <a:solidFill>
                  <a:srgbClr val="92D050"/>
                </a:solidFill>
              </a:rPr>
              <a:t>Sprachförderung und Inklusion</a:t>
            </a:r>
          </a:p>
        </p:txBody>
      </p:sp>
      <p:sp>
        <p:nvSpPr>
          <p:cNvPr id="191493" name="Rectangle 5"/>
          <p:cNvSpPr>
            <a:spLocks noRot="1" noChangeArrowheads="1"/>
          </p:cNvSpPr>
          <p:nvPr/>
        </p:nvSpPr>
        <p:spPr bwMode="auto">
          <a:xfrm>
            <a:off x="301625" y="454025"/>
            <a:ext cx="8510588" cy="1390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de-DE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Brodowin-Schule Lichtenberg</a:t>
            </a:r>
          </a:p>
        </p:txBody>
      </p:sp>
      <p:pic>
        <p:nvPicPr>
          <p:cNvPr id="27653" name="Picture 6" descr="Schul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6838" y="1598613"/>
            <a:ext cx="3511550" cy="19748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/>
      <p:bldP spid="19149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867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0" y="4365625"/>
          <a:ext cx="7885113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Diagramm" r:id="rId3" imgW="6277070" imgH="3962495" progId="MSGraph.Chart.8">
                  <p:embed/>
                </p:oleObj>
              </mc:Choice>
              <mc:Fallback>
                <p:oleObj name="Diagramm" r:id="rId3" imgW="6277070" imgH="3962495" progId="MSGraph.Chart.8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65625"/>
                        <a:ext cx="7885113" cy="239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graphicFrame>
        <p:nvGraphicFramePr>
          <p:cNvPr id="28680" name="Objekt 3"/>
          <p:cNvGraphicFramePr>
            <a:graphicFrameLocks noChangeAspect="1"/>
          </p:cNvGraphicFramePr>
          <p:nvPr/>
        </p:nvGraphicFramePr>
        <p:xfrm>
          <a:off x="323850" y="896938"/>
          <a:ext cx="7561263" cy="330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Diagramm" r:id="rId5" imgW="6495955" imgH="4876895" progId="MSGraph.Chart.8">
                  <p:embed/>
                </p:oleObj>
              </mc:Choice>
              <mc:Fallback>
                <p:oleObj name="Diagramm" r:id="rId5" imgW="6495955" imgH="4876895" progId="MSGraph.Chart.8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96938"/>
                        <a:ext cx="7561263" cy="330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 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chullog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Rectangle 3"/>
          <p:cNvSpPr>
            <a:spLocks noRot="1" noChangeArrowheads="1"/>
          </p:cNvSpPr>
          <p:nvPr/>
        </p:nvSpPr>
        <p:spPr bwMode="auto">
          <a:xfrm>
            <a:off x="301625" y="908050"/>
            <a:ext cx="8510588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de-DE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Brodowin-Schule Lichtenberg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-566738" y="1389063"/>
          <a:ext cx="5148263" cy="35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Diagramm" r:id="rId4" imgW="5705570" imgH="3971925" progId="MSGraph.Chart.8">
                  <p:embed/>
                </p:oleObj>
              </mc:Choice>
              <mc:Fallback>
                <p:oleObj name="Diagramm" r:id="rId4" imgW="5705570" imgH="3971925" progId="MSGraph.Chart.8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66738" y="1389063"/>
                        <a:ext cx="5148263" cy="357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graphicFrame>
        <p:nvGraphicFramePr>
          <p:cNvPr id="2" name="Objekt 4"/>
          <p:cNvGraphicFramePr>
            <a:graphicFrameLocks noChangeAspect="1"/>
          </p:cNvGraphicFramePr>
          <p:nvPr/>
        </p:nvGraphicFramePr>
        <p:xfrm>
          <a:off x="3843338" y="3652838"/>
          <a:ext cx="5434012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073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" grpId="0"/>
      <p:bldGraphic spid="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20713"/>
            <a:ext cx="8229600" cy="100806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Brodowin-Schule Lichtenberg</a:t>
            </a:r>
          </a:p>
        </p:txBody>
      </p:sp>
      <p:pic>
        <p:nvPicPr>
          <p:cNvPr id="31747" name="Picture 3" descr="Schullog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566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684213" y="1341438"/>
          <a:ext cx="6696075" cy="572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Diagramm" r:id="rId4" imgW="5762720" imgH="5715000" progId="MSGraph.Chart.8">
                  <p:embed/>
                </p:oleObj>
              </mc:Choice>
              <mc:Fallback>
                <p:oleObj name="Diagramm" r:id="rId4" imgW="5762720" imgH="5715000" progId="MSGraph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341438"/>
                        <a:ext cx="6696075" cy="572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5613" y="127000"/>
            <a:ext cx="8224837" cy="2078038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Brodowin-Schule Lichtenberg</a:t>
            </a:r>
          </a:p>
        </p:txBody>
      </p:sp>
      <p:sp>
        <p:nvSpPr>
          <p:cNvPr id="32771" name="Inhaltsplatzhalter 5"/>
          <p:cNvSpPr>
            <a:spLocks noGrp="1"/>
          </p:cNvSpPr>
          <p:nvPr>
            <p:ph sz="half" idx="1"/>
          </p:nvPr>
        </p:nvSpPr>
        <p:spPr>
          <a:xfrm>
            <a:off x="260350" y="1412875"/>
            <a:ext cx="8540750" cy="61753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de-DE" altLang="de-DE" sz="3600" smtClean="0">
                <a:solidFill>
                  <a:srgbClr val="00B050"/>
                </a:solidFill>
              </a:rPr>
              <a:t>Schulanmeldung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>
          <a:xfrm>
            <a:off x="301625" y="2295525"/>
            <a:ext cx="8540750" cy="38036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erforderliche Unterlagen</a:t>
            </a:r>
          </a:p>
          <a:p>
            <a:pPr eaLnBrk="1" hangingPunct="1">
              <a:defRPr/>
            </a:pPr>
            <a:r>
              <a:rPr lang="de-DE" dirty="0" smtClean="0"/>
              <a:t>Hortantrag (neues Formular!)</a:t>
            </a:r>
          </a:p>
          <a:p>
            <a:pPr eaLnBrk="1" hangingPunct="1">
              <a:defRPr/>
            </a:pPr>
            <a:r>
              <a:rPr lang="de-DE" dirty="0" smtClean="0"/>
              <a:t>Besondere Förderung und Rückstellungen</a:t>
            </a:r>
          </a:p>
          <a:p>
            <a:pPr eaLnBrk="1" hangingPunct="1">
              <a:defRPr/>
            </a:pPr>
            <a:r>
              <a:rPr lang="de-DE" dirty="0" smtClean="0"/>
              <a:t>Aufnahme in eine andere Grundschule</a:t>
            </a:r>
          </a:p>
          <a:p>
            <a:pPr eaLnBrk="1" hangingPunct="1">
              <a:defRPr/>
            </a:pPr>
            <a:r>
              <a:rPr lang="de-DE" dirty="0" smtClean="0">
                <a:solidFill>
                  <a:srgbClr val="FF0000"/>
                </a:solidFill>
              </a:rPr>
              <a:t>Anmeldezeitraum: 10.10. bis 21.10.2022</a:t>
            </a:r>
          </a:p>
          <a:p>
            <a:pPr marL="400050" lvl="1" indent="0" eaLnBrk="1" hangingPunct="1">
              <a:spcBef>
                <a:spcPts val="0"/>
              </a:spcBef>
              <a:buNone/>
              <a:defRPr/>
            </a:pPr>
            <a:r>
              <a:rPr lang="de-DE" sz="1800" i="1" dirty="0" smtClean="0">
                <a:solidFill>
                  <a:srgbClr val="FF0000"/>
                </a:solidFill>
              </a:rPr>
              <a:t>montags, mittwochs, freitags:     	08:00 – 12:00 Uhr</a:t>
            </a:r>
            <a:r>
              <a:rPr lang="de-DE" sz="1800" dirty="0" smtClean="0">
                <a:solidFill>
                  <a:srgbClr val="FF0000"/>
                </a:solidFill>
              </a:rPr>
              <a:t/>
            </a:r>
            <a:br>
              <a:rPr lang="de-DE" sz="1800" dirty="0" smtClean="0">
                <a:solidFill>
                  <a:srgbClr val="FF0000"/>
                </a:solidFill>
              </a:rPr>
            </a:br>
            <a:r>
              <a:rPr lang="de-DE" sz="1800" i="1" dirty="0">
                <a:solidFill>
                  <a:srgbClr val="FF0000"/>
                </a:solidFill>
              </a:rPr>
              <a:t>dienstags:                               </a:t>
            </a:r>
            <a:r>
              <a:rPr lang="de-DE" sz="1800" i="1" dirty="0" smtClean="0">
                <a:solidFill>
                  <a:srgbClr val="FF0000"/>
                </a:solidFill>
              </a:rPr>
              <a:t>	08:00 </a:t>
            </a:r>
            <a:r>
              <a:rPr lang="de-DE" sz="1800" i="1" dirty="0">
                <a:solidFill>
                  <a:srgbClr val="FF0000"/>
                </a:solidFill>
              </a:rPr>
              <a:t>– 12:00 Uhr </a:t>
            </a:r>
            <a:r>
              <a:rPr lang="de-DE" sz="1800" i="1" dirty="0" smtClean="0">
                <a:solidFill>
                  <a:srgbClr val="FF0000"/>
                </a:solidFill>
              </a:rPr>
              <a:t>und 13:00 </a:t>
            </a:r>
            <a:r>
              <a:rPr lang="de-DE" sz="1800" i="1" dirty="0">
                <a:solidFill>
                  <a:srgbClr val="FF0000"/>
                </a:solidFill>
              </a:rPr>
              <a:t>– </a:t>
            </a:r>
            <a:r>
              <a:rPr lang="de-DE" sz="1800" i="1" dirty="0" smtClean="0">
                <a:solidFill>
                  <a:srgbClr val="FF0000"/>
                </a:solidFill>
              </a:rPr>
              <a:t>15:00 </a:t>
            </a:r>
            <a:r>
              <a:rPr lang="de-DE" sz="1800" i="1" dirty="0">
                <a:solidFill>
                  <a:srgbClr val="FF0000"/>
                </a:solidFill>
              </a:rPr>
              <a:t>Uhr</a:t>
            </a:r>
          </a:p>
          <a:p>
            <a:pPr marL="40005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de-DE" sz="1800" i="1" dirty="0">
                <a:solidFill>
                  <a:srgbClr val="FF0000"/>
                </a:solidFill>
              </a:rPr>
              <a:t>donnerstags                  </a:t>
            </a:r>
            <a:r>
              <a:rPr lang="de-DE" sz="1800" i="1" dirty="0" smtClean="0">
                <a:solidFill>
                  <a:srgbClr val="FF0000"/>
                </a:solidFill>
              </a:rPr>
              <a:t>		08:00 – 12:00 Uhr und 13.00 </a:t>
            </a:r>
            <a:r>
              <a:rPr lang="de-DE" sz="1800" i="1" dirty="0">
                <a:solidFill>
                  <a:srgbClr val="FF0000"/>
                </a:solidFill>
              </a:rPr>
              <a:t>– 18.00 Uhr</a:t>
            </a:r>
            <a:r>
              <a:rPr lang="de-DE" sz="1800" i="1" dirty="0"/>
              <a:t/>
            </a:r>
            <a:br>
              <a:rPr lang="de-DE" sz="1800" i="1" dirty="0"/>
            </a:br>
            <a:endParaRPr lang="de-DE" sz="1800" i="1" dirty="0"/>
          </a:p>
          <a:p>
            <a:pPr eaLnBrk="1" hangingPunct="1">
              <a:defRPr/>
            </a:pPr>
            <a:endParaRPr lang="de-DE" dirty="0"/>
          </a:p>
        </p:txBody>
      </p:sp>
      <p:pic>
        <p:nvPicPr>
          <p:cNvPr id="32773" name="Picture 3" descr="Schul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0" y="566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5613" y="692150"/>
            <a:ext cx="8226425" cy="108108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Grundschule in Berlin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5613" y="3922713"/>
            <a:ext cx="8226425" cy="253047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 smtClean="0">
                <a:solidFill>
                  <a:srgbClr val="92D050"/>
                </a:solidFill>
              </a:rPr>
              <a:t>Flexible Anfangsphase (Klasse 1 und 2)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 smtClean="0">
                <a:solidFill>
                  <a:srgbClr val="00B050"/>
                </a:solidFill>
              </a:rPr>
              <a:t>Jahrgangsübergreifendes und jahrgangsbezogenes Lernen (JÜL und </a:t>
            </a:r>
            <a:r>
              <a:rPr lang="de-DE" altLang="de-DE" sz="2400" b="1" u="sng" dirty="0" err="1" smtClean="0">
                <a:solidFill>
                  <a:srgbClr val="00B050"/>
                </a:solidFill>
              </a:rPr>
              <a:t>JaBL</a:t>
            </a:r>
            <a:r>
              <a:rPr lang="de-DE" altLang="de-DE" sz="2400" dirty="0" smtClean="0">
                <a:solidFill>
                  <a:srgbClr val="00B050"/>
                </a:solidFill>
              </a:rPr>
              <a:t>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 smtClean="0">
                <a:solidFill>
                  <a:srgbClr val="92D050"/>
                </a:solidFill>
              </a:rPr>
              <a:t>Erste Fremdsprache ab Klasse 3 - Englisch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 smtClean="0">
                <a:solidFill>
                  <a:srgbClr val="00B050"/>
                </a:solidFill>
              </a:rPr>
              <a:t>Fachunterricht ab Klasse 5 – </a:t>
            </a:r>
            <a:r>
              <a:rPr lang="de-DE" altLang="de-DE" sz="2400" dirty="0" err="1" smtClean="0">
                <a:solidFill>
                  <a:srgbClr val="00B050"/>
                </a:solidFill>
              </a:rPr>
              <a:t>NaWi</a:t>
            </a:r>
            <a:r>
              <a:rPr lang="de-DE" altLang="de-DE" sz="2400" dirty="0" smtClean="0">
                <a:solidFill>
                  <a:srgbClr val="00B050"/>
                </a:solidFill>
              </a:rPr>
              <a:t>, </a:t>
            </a:r>
            <a:r>
              <a:rPr lang="de-DE" altLang="de-DE" sz="2400" dirty="0" err="1" smtClean="0">
                <a:solidFill>
                  <a:srgbClr val="00B050"/>
                </a:solidFill>
              </a:rPr>
              <a:t>GeWi</a:t>
            </a:r>
            <a:endParaRPr lang="de-DE" altLang="de-DE" sz="2400" dirty="0" smtClean="0">
              <a:solidFill>
                <a:srgbClr val="00B050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 smtClean="0">
                <a:solidFill>
                  <a:srgbClr val="92D050"/>
                </a:solidFill>
              </a:rPr>
              <a:t>Pflichtunterricht und zusätzliche Angebote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84350"/>
            <a:ext cx="267335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2239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Unsere Klassen im SJ 2022/23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2" y="1340768"/>
            <a:ext cx="20161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4860032" y="3955869"/>
            <a:ext cx="410445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altLang="de-DE" sz="2800" dirty="0">
                <a:solidFill>
                  <a:srgbClr val="00B050"/>
                </a:solidFill>
              </a:rPr>
              <a:t>0. </a:t>
            </a:r>
            <a:r>
              <a:rPr lang="de-DE" altLang="de-DE" sz="2800" dirty="0" smtClean="0">
                <a:solidFill>
                  <a:srgbClr val="00B050"/>
                </a:solidFill>
              </a:rPr>
              <a:t>Elternversammlung</a:t>
            </a:r>
            <a:endParaRPr lang="de-DE" altLang="de-DE" sz="2800" dirty="0">
              <a:solidFill>
                <a:srgbClr val="00B050"/>
              </a:solidFill>
            </a:endParaRPr>
          </a:p>
          <a:p>
            <a:pPr algn="ctr"/>
            <a:r>
              <a:rPr lang="de-DE" altLang="de-DE" sz="3600" dirty="0" smtClean="0">
                <a:solidFill>
                  <a:srgbClr val="00B050"/>
                </a:solidFill>
              </a:rPr>
              <a:t>20.06.2023</a:t>
            </a:r>
            <a:endParaRPr lang="de-DE" altLang="de-DE" sz="3600" dirty="0">
              <a:solidFill>
                <a:srgbClr val="00B050"/>
              </a:solidFill>
            </a:endParaRPr>
          </a:p>
          <a:p>
            <a:pPr algn="ctr"/>
            <a:r>
              <a:rPr lang="de-DE" altLang="de-DE" sz="3600" dirty="0" smtClean="0">
                <a:solidFill>
                  <a:srgbClr val="00B050"/>
                </a:solidFill>
              </a:rPr>
              <a:t>ca. 18:00 </a:t>
            </a:r>
            <a:r>
              <a:rPr lang="de-DE" altLang="de-DE" sz="3600" dirty="0">
                <a:solidFill>
                  <a:srgbClr val="00B050"/>
                </a:solidFill>
              </a:rPr>
              <a:t>Uhr</a:t>
            </a:r>
            <a:endParaRPr lang="de-DE" altLang="de-DE" dirty="0">
              <a:solidFill>
                <a:srgbClr val="00B050"/>
              </a:solidFill>
            </a:endParaRPr>
          </a:p>
        </p:txBody>
      </p:sp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467544" y="1457325"/>
            <a:ext cx="4896544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2000" dirty="0" smtClean="0">
                <a:solidFill>
                  <a:srgbClr val="00B050"/>
                </a:solidFill>
              </a:rPr>
              <a:t>1a – Fr. Grauel</a:t>
            </a:r>
          </a:p>
          <a:p>
            <a:r>
              <a:rPr lang="de-DE" altLang="de-DE" sz="2000" dirty="0" smtClean="0">
                <a:solidFill>
                  <a:srgbClr val="00B050"/>
                </a:solidFill>
              </a:rPr>
              <a:t>1b – Fr. Busse</a:t>
            </a:r>
          </a:p>
          <a:p>
            <a:r>
              <a:rPr lang="de-DE" altLang="de-DE" sz="2000" dirty="0" smtClean="0">
                <a:solidFill>
                  <a:srgbClr val="00B050"/>
                </a:solidFill>
              </a:rPr>
              <a:t>1c – Fr. Wiegand</a:t>
            </a:r>
          </a:p>
          <a:p>
            <a:r>
              <a:rPr lang="de-DE" altLang="de-DE" sz="2000" dirty="0" smtClean="0">
                <a:solidFill>
                  <a:srgbClr val="00B050"/>
                </a:solidFill>
              </a:rPr>
              <a:t>1d – Fr. Ziegler</a:t>
            </a:r>
          </a:p>
          <a:p>
            <a:r>
              <a:rPr lang="de-DE" altLang="de-DE" sz="2000" dirty="0" smtClean="0">
                <a:solidFill>
                  <a:srgbClr val="00B050"/>
                </a:solidFill>
              </a:rPr>
              <a:t>1e – Fr. Bretschneider</a:t>
            </a:r>
          </a:p>
          <a:p>
            <a:r>
              <a:rPr lang="de-DE" altLang="de-DE" sz="2000" dirty="0" smtClean="0">
                <a:solidFill>
                  <a:srgbClr val="00B050"/>
                </a:solidFill>
              </a:rPr>
              <a:t>1f  – Fr. Ferat</a:t>
            </a:r>
          </a:p>
          <a:p>
            <a:r>
              <a:rPr lang="de-DE" altLang="de-DE" sz="2000" dirty="0" smtClean="0">
                <a:solidFill>
                  <a:srgbClr val="00B050"/>
                </a:solidFill>
              </a:rPr>
              <a:t>2a – Fr. </a:t>
            </a:r>
            <a:r>
              <a:rPr lang="de-DE" altLang="de-DE" sz="2000" dirty="0" err="1" smtClean="0">
                <a:solidFill>
                  <a:srgbClr val="00B050"/>
                </a:solidFill>
              </a:rPr>
              <a:t>Aulfes</a:t>
            </a:r>
            <a:endParaRPr lang="de-DE" altLang="de-DE" sz="2000" dirty="0" smtClean="0">
              <a:solidFill>
                <a:srgbClr val="00B050"/>
              </a:solidFill>
            </a:endParaRPr>
          </a:p>
          <a:p>
            <a:r>
              <a:rPr lang="de-DE" altLang="de-DE" sz="2000" dirty="0" smtClean="0">
                <a:solidFill>
                  <a:srgbClr val="00B050"/>
                </a:solidFill>
              </a:rPr>
              <a:t>2b – Fr. Taubert</a:t>
            </a:r>
          </a:p>
          <a:p>
            <a:r>
              <a:rPr lang="de-DE" altLang="de-DE" sz="2000" dirty="0" smtClean="0">
                <a:solidFill>
                  <a:srgbClr val="00B050"/>
                </a:solidFill>
              </a:rPr>
              <a:t>2c – Fr. Neumann</a:t>
            </a:r>
          </a:p>
          <a:p>
            <a:r>
              <a:rPr lang="de-DE" altLang="de-DE" sz="2000" dirty="0" smtClean="0">
                <a:solidFill>
                  <a:srgbClr val="00B050"/>
                </a:solidFill>
              </a:rPr>
              <a:t>2d – Fr. </a:t>
            </a:r>
            <a:r>
              <a:rPr lang="de-DE" altLang="de-DE" sz="2000" dirty="0" err="1" smtClean="0">
                <a:solidFill>
                  <a:srgbClr val="00B050"/>
                </a:solidFill>
              </a:rPr>
              <a:t>Gopalapillai</a:t>
            </a:r>
            <a:r>
              <a:rPr lang="de-DE" altLang="de-DE" sz="2000" dirty="0" smtClean="0">
                <a:solidFill>
                  <a:srgbClr val="00B050"/>
                </a:solidFill>
              </a:rPr>
              <a:t>/ Fr. Benz</a:t>
            </a:r>
          </a:p>
          <a:p>
            <a:r>
              <a:rPr lang="de-DE" altLang="de-DE" sz="2000" dirty="0" smtClean="0">
                <a:solidFill>
                  <a:srgbClr val="00B050"/>
                </a:solidFill>
              </a:rPr>
              <a:t>2e – Fr. Schacht</a:t>
            </a:r>
          </a:p>
          <a:p>
            <a:r>
              <a:rPr lang="de-DE" altLang="de-DE" sz="2000" dirty="0" smtClean="0">
                <a:solidFill>
                  <a:srgbClr val="00B050"/>
                </a:solidFill>
              </a:rPr>
              <a:t>2f – Fr. Schramm</a:t>
            </a:r>
          </a:p>
          <a:p>
            <a:r>
              <a:rPr lang="de-DE" altLang="de-DE" sz="2000" dirty="0" smtClean="0">
                <a:solidFill>
                  <a:srgbClr val="00B050"/>
                </a:solidFill>
              </a:rPr>
              <a:t>3a – Fr. </a:t>
            </a:r>
            <a:r>
              <a:rPr lang="de-DE" altLang="de-DE" sz="2000" dirty="0" err="1" smtClean="0">
                <a:solidFill>
                  <a:srgbClr val="00B050"/>
                </a:solidFill>
              </a:rPr>
              <a:t>Hollmotz</a:t>
            </a:r>
            <a:endParaRPr lang="de-DE" altLang="de-DE" sz="2000" dirty="0" smtClean="0">
              <a:solidFill>
                <a:srgbClr val="00B050"/>
              </a:solidFill>
            </a:endParaRPr>
          </a:p>
          <a:p>
            <a:r>
              <a:rPr lang="de-DE" altLang="de-DE" sz="2000" dirty="0" smtClean="0">
                <a:solidFill>
                  <a:srgbClr val="00B050"/>
                </a:solidFill>
              </a:rPr>
              <a:t>3b – Fr. </a:t>
            </a:r>
            <a:r>
              <a:rPr lang="de-DE" altLang="de-DE" sz="2000" dirty="0" err="1" smtClean="0">
                <a:solidFill>
                  <a:srgbClr val="00B050"/>
                </a:solidFill>
              </a:rPr>
              <a:t>Dallwitz</a:t>
            </a:r>
            <a:endParaRPr lang="de-DE" altLang="de-DE" sz="2000" dirty="0" smtClean="0">
              <a:solidFill>
                <a:srgbClr val="00B050"/>
              </a:solidFill>
            </a:endParaRPr>
          </a:p>
          <a:p>
            <a:r>
              <a:rPr lang="de-DE" altLang="de-DE" sz="2000" dirty="0" smtClean="0">
                <a:solidFill>
                  <a:srgbClr val="00B050"/>
                </a:solidFill>
              </a:rPr>
              <a:t>3c – Fr. Boro</a:t>
            </a:r>
          </a:p>
          <a:p>
            <a:r>
              <a:rPr lang="de-DE" altLang="de-DE" sz="2000" dirty="0" smtClean="0">
                <a:solidFill>
                  <a:srgbClr val="00B050"/>
                </a:solidFill>
              </a:rPr>
              <a:t>3d – Fr. </a:t>
            </a:r>
            <a:r>
              <a:rPr lang="de-DE" altLang="de-DE" sz="2000" dirty="0" err="1" smtClean="0">
                <a:solidFill>
                  <a:srgbClr val="00B050"/>
                </a:solidFill>
              </a:rPr>
              <a:t>Kosslick</a:t>
            </a:r>
            <a:endParaRPr lang="de-DE" altLang="de-DE" sz="2000" dirty="0" smtClean="0">
              <a:solidFill>
                <a:srgbClr val="00B050"/>
              </a:solidFill>
            </a:endParaRPr>
          </a:p>
          <a:p>
            <a:r>
              <a:rPr lang="de-DE" altLang="de-DE" sz="2000" dirty="0" smtClean="0">
                <a:solidFill>
                  <a:srgbClr val="00B050"/>
                </a:solidFill>
              </a:rPr>
              <a:t>3e – Fr. Gräf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5613" y="692150"/>
            <a:ext cx="8226425" cy="12239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Einschulungsfeier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5613" y="3922713"/>
            <a:ext cx="8226425" cy="2530475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800" dirty="0" smtClean="0">
                <a:solidFill>
                  <a:srgbClr val="00B050"/>
                </a:solidFill>
              </a:rPr>
              <a:t>Am 2. September 2023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800" dirty="0" smtClean="0">
                <a:solidFill>
                  <a:srgbClr val="00B050"/>
                </a:solidFill>
              </a:rPr>
              <a:t>Turnhalle/ Hof der Brodowin-Schule</a:t>
            </a:r>
          </a:p>
          <a:p>
            <a:pPr marL="741363" lvl="1" indent="-284163" eaLnBrk="1" hangingPunct="1">
              <a:spcBef>
                <a:spcPts val="600"/>
              </a:spcBef>
              <a:buClr>
                <a:srgbClr val="EAEAEA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 smtClean="0">
                <a:solidFill>
                  <a:srgbClr val="00B050"/>
                </a:solidFill>
              </a:rPr>
              <a:t>09.00 Uhr</a:t>
            </a:r>
          </a:p>
          <a:p>
            <a:pPr marL="741363" lvl="1" indent="-284163" eaLnBrk="1" hangingPunct="1">
              <a:spcBef>
                <a:spcPts val="600"/>
              </a:spcBef>
              <a:buClr>
                <a:srgbClr val="EAEAEA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 smtClean="0">
                <a:solidFill>
                  <a:srgbClr val="00B050"/>
                </a:solidFill>
              </a:rPr>
              <a:t>10.00 Uhr</a:t>
            </a:r>
          </a:p>
          <a:p>
            <a:pPr marL="741363" lvl="1" indent="-284163" eaLnBrk="1" hangingPunct="1">
              <a:spcBef>
                <a:spcPts val="600"/>
              </a:spcBef>
              <a:buClr>
                <a:srgbClr val="EAEAEA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 smtClean="0">
                <a:solidFill>
                  <a:srgbClr val="00B050"/>
                </a:solidFill>
              </a:rPr>
              <a:t>11.00 Uhr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1916113"/>
            <a:ext cx="20859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19250"/>
            <a:ext cx="2887662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2" y="2060848"/>
            <a:ext cx="33242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33829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sz="4000" dirty="0" smtClean="0">
                <a:latin typeface="Mead Bold" charset="0"/>
              </a:rPr>
              <a:t/>
            </a:r>
            <a:br>
              <a:rPr lang="de-DE" altLang="de-DE" sz="4000" dirty="0" smtClean="0">
                <a:latin typeface="Mead Bold" charset="0"/>
              </a:rPr>
            </a:br>
            <a:r>
              <a:rPr lang="de-DE" altLang="de-DE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Aufmerksamkeit!</a:t>
            </a: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5700"/>
            <a:ext cx="16652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8" r="21278"/>
          <a:stretch>
            <a:fillRect/>
          </a:stretch>
        </p:blipFill>
        <p:spPr bwMode="auto">
          <a:xfrm>
            <a:off x="7164388" y="1155700"/>
            <a:ext cx="173037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6338"/>
            <a:ext cx="3628910" cy="204126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4525"/>
            <a:ext cx="4089636" cy="3092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613" y="549275"/>
            <a:ext cx="8226425" cy="14398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Brodowin-Schule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4497387" cy="4537075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800" dirty="0" smtClean="0">
                <a:solidFill>
                  <a:srgbClr val="00B050"/>
                </a:solidFill>
              </a:rPr>
              <a:t>benannt nach dem </a:t>
            </a:r>
            <a:r>
              <a:rPr lang="de-DE" altLang="de-DE" sz="2800" dirty="0" err="1" smtClean="0">
                <a:solidFill>
                  <a:srgbClr val="00B050"/>
                </a:solidFill>
              </a:rPr>
              <a:t>Ökodorf</a:t>
            </a:r>
            <a:r>
              <a:rPr lang="de-DE" altLang="de-DE" sz="2800" dirty="0" smtClean="0">
                <a:solidFill>
                  <a:srgbClr val="00B050"/>
                </a:solidFill>
              </a:rPr>
              <a:t> </a:t>
            </a:r>
            <a:r>
              <a:rPr lang="de-DE" altLang="de-DE" sz="2800" dirty="0" err="1" smtClean="0">
                <a:solidFill>
                  <a:srgbClr val="00B050"/>
                </a:solidFill>
              </a:rPr>
              <a:t>Brodowin</a:t>
            </a:r>
            <a:endParaRPr lang="de-DE" altLang="de-DE" sz="2800" dirty="0" smtClean="0">
              <a:solidFill>
                <a:srgbClr val="00B050"/>
              </a:solidFill>
            </a:endParaRPr>
          </a:p>
          <a:p>
            <a:pPr marL="341313"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altLang="de-DE" sz="2800" dirty="0" smtClean="0">
              <a:solidFill>
                <a:srgbClr val="00B050"/>
              </a:solidFill>
            </a:endParaRPr>
          </a:p>
          <a:p>
            <a:pPr marL="341313"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altLang="de-DE" sz="2800" dirty="0" smtClean="0">
              <a:solidFill>
                <a:srgbClr val="00B050"/>
              </a:solidFill>
            </a:endParaRPr>
          </a:p>
          <a:p>
            <a:pPr marL="341313"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800" dirty="0" smtClean="0">
                <a:solidFill>
                  <a:srgbClr val="00B050"/>
                </a:solidFill>
              </a:rPr>
              <a:t>Biologisch-dynamische Landwirtschaft nach Demeter-Richtlinien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800" dirty="0" smtClean="0">
                <a:solidFill>
                  <a:srgbClr val="00B050"/>
                </a:solidFill>
              </a:rPr>
              <a:t>Schule mit sozioökologischem Profil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800" dirty="0" smtClean="0">
                <a:solidFill>
                  <a:srgbClr val="00B050"/>
                </a:solidFill>
              </a:rPr>
              <a:t>enge Kooperation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00213"/>
            <a:ext cx="3760787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33825"/>
            <a:ext cx="37592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12096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997200"/>
            <a:ext cx="8510588" cy="1325563"/>
          </a:xfrm>
        </p:spPr>
        <p:txBody>
          <a:bodyPr/>
          <a:lstStyle/>
          <a:p>
            <a:pPr eaLnBrk="1" hangingPunct="1"/>
            <a:r>
              <a:rPr lang="de-DE" altLang="de-DE" sz="4000" smtClean="0">
                <a:solidFill>
                  <a:srgbClr val="00B050"/>
                </a:solidFill>
                <a:latin typeface="Broadway" pitchFamily="82" charset="0"/>
              </a:rPr>
              <a:t>Aus unserem Schulprogramm</a:t>
            </a:r>
          </a:p>
        </p:txBody>
      </p:sp>
      <p:sp>
        <p:nvSpPr>
          <p:cNvPr id="17613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2913" y="4076700"/>
            <a:ext cx="8226425" cy="244951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de-DE" altLang="de-DE" sz="2800" smtClean="0">
                <a:solidFill>
                  <a:srgbClr val="92D050"/>
                </a:solidFill>
              </a:rPr>
              <a:t>Soziale Lernformen und soziale Verantwortung</a:t>
            </a:r>
          </a:p>
        </p:txBody>
      </p:sp>
      <p:sp>
        <p:nvSpPr>
          <p:cNvPr id="176134" name="Rectangle 6"/>
          <p:cNvSpPr>
            <a:spLocks noRot="1" noChangeArrowheads="1"/>
          </p:cNvSpPr>
          <p:nvPr/>
        </p:nvSpPr>
        <p:spPr bwMode="auto">
          <a:xfrm>
            <a:off x="301625" y="620713"/>
            <a:ext cx="8510588" cy="1223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de-DE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Brodowin-Schule Lichtenberg</a:t>
            </a:r>
          </a:p>
        </p:txBody>
      </p:sp>
      <p:pic>
        <p:nvPicPr>
          <p:cNvPr id="7173" name="Picture 7" descr="Schul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9438" y="1598613"/>
            <a:ext cx="2389187" cy="17907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Schul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2"/>
          <p:cNvCxnSpPr/>
          <p:nvPr/>
        </p:nvCxnSpPr>
        <p:spPr>
          <a:xfrm>
            <a:off x="827088" y="692150"/>
            <a:ext cx="230505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feld 1"/>
          <p:cNvSpPr txBox="1">
            <a:spLocks noChangeArrowheads="1"/>
          </p:cNvSpPr>
          <p:nvPr/>
        </p:nvSpPr>
        <p:spPr bwMode="auto">
          <a:xfrm>
            <a:off x="2555875" y="938097"/>
            <a:ext cx="40322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500" b="1" dirty="0" smtClean="0">
                <a:solidFill>
                  <a:srgbClr val="92D050"/>
                </a:solidFill>
              </a:rPr>
              <a:t>Familienklasse</a:t>
            </a:r>
          </a:p>
          <a:p>
            <a:pPr algn="ctr"/>
            <a:r>
              <a:rPr lang="de-DE" altLang="de-DE" sz="2000" b="1" i="1" dirty="0" smtClean="0">
                <a:solidFill>
                  <a:srgbClr val="92D050"/>
                </a:solidFill>
              </a:rPr>
              <a:t>Klasse 1-3</a:t>
            </a:r>
            <a:endParaRPr lang="de-DE" altLang="de-DE" sz="2000" b="1" i="1" dirty="0">
              <a:solidFill>
                <a:srgbClr val="92D05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45918"/>
            <a:ext cx="1567433" cy="31947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07" y="1815876"/>
            <a:ext cx="2362994" cy="483168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4" r="5237" b="11019"/>
          <a:stretch/>
        </p:blipFill>
        <p:spPr>
          <a:xfrm>
            <a:off x="4674023" y="1815877"/>
            <a:ext cx="2743944" cy="483168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39" y="3681413"/>
            <a:ext cx="1441361" cy="2966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3" descr="Zeitungsausschni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261302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4" descr="20120211_1033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2803525"/>
            <a:ext cx="4630738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Schullog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2"/>
          <p:cNvCxnSpPr/>
          <p:nvPr/>
        </p:nvCxnSpPr>
        <p:spPr>
          <a:xfrm>
            <a:off x="827088" y="692150"/>
            <a:ext cx="230505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feld 1"/>
          <p:cNvSpPr txBox="1">
            <a:spLocks noChangeArrowheads="1"/>
          </p:cNvSpPr>
          <p:nvPr/>
        </p:nvSpPr>
        <p:spPr bwMode="auto">
          <a:xfrm>
            <a:off x="3276600" y="1484313"/>
            <a:ext cx="40322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500" b="1">
                <a:solidFill>
                  <a:srgbClr val="92D050"/>
                </a:solidFill>
              </a:rPr>
              <a:t>Tulpen für unsere Schule</a:t>
            </a:r>
          </a:p>
        </p:txBody>
      </p:sp>
    </p:spTree>
    <p:extLst>
      <p:ext uri="{BB962C8B-B14F-4D97-AF65-F5344CB8AC3E}">
        <p14:creationId xmlns:p14="http://schemas.microsoft.com/office/powerpoint/2010/main" val="68456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P10104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686175"/>
            <a:ext cx="38608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Schullog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feld 1"/>
          <p:cNvSpPr txBox="1">
            <a:spLocks noChangeArrowheads="1"/>
          </p:cNvSpPr>
          <p:nvPr/>
        </p:nvSpPr>
        <p:spPr bwMode="auto">
          <a:xfrm>
            <a:off x="263525" y="1484313"/>
            <a:ext cx="24495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500" b="1">
                <a:solidFill>
                  <a:srgbClr val="92D050"/>
                </a:solidFill>
              </a:rPr>
              <a:t>Sponsorenlauf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686175"/>
            <a:ext cx="21748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041400"/>
            <a:ext cx="334327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hul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feld 1"/>
          <p:cNvSpPr txBox="1">
            <a:spLocks noChangeArrowheads="1"/>
          </p:cNvSpPr>
          <p:nvPr/>
        </p:nvSpPr>
        <p:spPr bwMode="auto">
          <a:xfrm>
            <a:off x="263525" y="1484313"/>
            <a:ext cx="69723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500" b="1">
                <a:solidFill>
                  <a:srgbClr val="92D050"/>
                </a:solidFill>
              </a:rPr>
              <a:t>Schulpark Gemütlicher Hase e.V. - Förderverein der Brodowin-Grundschule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2" descr="H:\Lehrerzimmer\Kennenlerntag\FotosPPT_Kennenlerntag\c750a507-3f43-4231-8d98-8aaa52588f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565400"/>
            <a:ext cx="505142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864</Words>
  <Application>Microsoft Office PowerPoint</Application>
  <PresentationFormat>Bildschirmpräsentation (4:3)</PresentationFormat>
  <Paragraphs>214</Paragraphs>
  <Slides>32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1" baseType="lpstr">
      <vt:lpstr>Aharoni</vt:lpstr>
      <vt:lpstr>Arial</vt:lpstr>
      <vt:lpstr>Broadway</vt:lpstr>
      <vt:lpstr>Calibri</vt:lpstr>
      <vt:lpstr>Mead Bold</vt:lpstr>
      <vt:lpstr>Times New Roman</vt:lpstr>
      <vt:lpstr>Wingdings</vt:lpstr>
      <vt:lpstr>Larissa</vt:lpstr>
      <vt:lpstr>Diagramm</vt:lpstr>
      <vt:lpstr>Tag der Offenen Tür für die Schulanfänger*innen 2023/24</vt:lpstr>
      <vt:lpstr>Das Berliner Schulsystem</vt:lpstr>
      <vt:lpstr>Die Grundschule in Berlin</vt:lpstr>
      <vt:lpstr>Die Brodowin-Schule</vt:lpstr>
      <vt:lpstr>Aus unserem Schulprogramm</vt:lpstr>
      <vt:lpstr>PowerPoint-Präsentation</vt:lpstr>
      <vt:lpstr>PowerPoint-Präsentation</vt:lpstr>
      <vt:lpstr>PowerPoint-Präsentation</vt:lpstr>
      <vt:lpstr>PowerPoint-Präsentation</vt:lpstr>
      <vt:lpstr>Aus unserem Schulprogramm</vt:lpstr>
      <vt:lpstr>Brodowin-Exkursionen</vt:lpstr>
      <vt:lpstr>Aus unserem Schulprogramm</vt:lpstr>
      <vt:lpstr>PowerPoint-Präsentation</vt:lpstr>
      <vt:lpstr>Aus unserem Schulprogramm</vt:lpstr>
      <vt:lpstr>PowerPoint-Präsentation</vt:lpstr>
      <vt:lpstr>PowerPoint-Präsentation</vt:lpstr>
      <vt:lpstr>PowerPoint-Präsentation</vt:lpstr>
      <vt:lpstr>PowerPoint-Präsentation</vt:lpstr>
      <vt:lpstr>Weihnachtsmarkt</vt:lpstr>
      <vt:lpstr> Brodowiner Sommerfest</vt:lpstr>
      <vt:lpstr>Aus unserem Schulprogramm</vt:lpstr>
      <vt:lpstr>PowerPoint-Präsentation</vt:lpstr>
      <vt:lpstr>PowerPoint-Präsentation</vt:lpstr>
      <vt:lpstr>PowerPoint-Präsentation</vt:lpstr>
      <vt:lpstr>Aus unserem Schulprogramm</vt:lpstr>
      <vt:lpstr>PowerPoint-Präsentation</vt:lpstr>
      <vt:lpstr>PowerPoint-Präsentation</vt:lpstr>
      <vt:lpstr>Brodowin-Schule Lichtenberg</vt:lpstr>
      <vt:lpstr>Brodowin-Schule Lichtenberg</vt:lpstr>
      <vt:lpstr>Unsere Klassen im SJ 2022/23</vt:lpstr>
      <vt:lpstr>Einschulungsfeier</vt:lpstr>
      <vt:lpstr> 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Elternversammlung der Schulanfänger 2004</dc:title>
  <dc:creator>Eccarius, Doreen</dc:creator>
  <cp:lastModifiedBy>Eccarius, Doreen</cp:lastModifiedBy>
  <cp:revision>124</cp:revision>
  <cp:lastPrinted>1601-01-01T00:00:00Z</cp:lastPrinted>
  <dcterms:created xsi:type="dcterms:W3CDTF">2004-06-09T07:41:20Z</dcterms:created>
  <dcterms:modified xsi:type="dcterms:W3CDTF">2022-09-30T08:52:10Z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