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41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0" r:id="rId3"/>
    <p:sldId id="259" r:id="rId4"/>
    <p:sldId id="261" r:id="rId5"/>
    <p:sldId id="262" r:id="rId6"/>
    <p:sldId id="313" r:id="rId7"/>
    <p:sldId id="271" r:id="rId8"/>
    <p:sldId id="318" r:id="rId9"/>
    <p:sldId id="317" r:id="rId10"/>
    <p:sldId id="272" r:id="rId11"/>
    <p:sldId id="315" r:id="rId12"/>
    <p:sldId id="274" r:id="rId13"/>
    <p:sldId id="316" r:id="rId14"/>
    <p:sldId id="277" r:id="rId15"/>
    <p:sldId id="278" r:id="rId16"/>
    <p:sldId id="304" r:id="rId17"/>
    <p:sldId id="285" r:id="rId18"/>
    <p:sldId id="305" r:id="rId19"/>
    <p:sldId id="286" r:id="rId20"/>
    <p:sldId id="288" r:id="rId21"/>
    <p:sldId id="299" r:id="rId22"/>
    <p:sldId id="314" r:id="rId23"/>
    <p:sldId id="289" r:id="rId24"/>
    <p:sldId id="290" r:id="rId25"/>
    <p:sldId id="311" r:id="rId26"/>
    <p:sldId id="292" r:id="rId27"/>
    <p:sldId id="293" r:id="rId28"/>
    <p:sldId id="301" r:id="rId29"/>
    <p:sldId id="294" r:id="rId30"/>
    <p:sldId id="297" r:id="rId31"/>
    <p:sldId id="307" r:id="rId32"/>
    <p:sldId id="265" r:id="rId33"/>
    <p:sldId id="266" r:id="rId34"/>
    <p:sldId id="312" r:id="rId35"/>
  </p:sldIdLst>
  <p:sldSz cx="9144000" cy="6858000" type="screen4x3"/>
  <p:notesSz cx="6797675" cy="99266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93" b="1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r>
              <a:rPr lang="de-DE" dirty="0">
                <a:solidFill>
                  <a:srgbClr val="00B050"/>
                </a:solidFill>
              </a:rPr>
              <a:t>Förderschwerpunkte</a:t>
            </a:r>
          </a:p>
        </c:rich>
      </c:tx>
      <c:layout>
        <c:manualLayout>
          <c:xMode val="edge"/>
          <c:yMode val="edge"/>
          <c:x val="0.33663067116610423"/>
          <c:y val="1.9108225506899355E-2"/>
        </c:manualLayout>
      </c:layout>
      <c:overlay val="0"/>
      <c:spPr>
        <a:noFill/>
        <a:ln w="25315">
          <a:noFill/>
        </a:ln>
      </c:spPr>
    </c:title>
    <c:autoTitleDeleted val="0"/>
    <c:view3D>
      <c:rotX val="15"/>
      <c:hPercent val="4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557377049180331E-2"/>
          <c:y val="0.20700636942675169"/>
          <c:w val="0.91621129326047401"/>
          <c:h val="0.659235668789809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Förderschwerpunkte 2013/14</c:v>
                </c:pt>
              </c:strCache>
            </c:strRef>
          </c:tx>
          <c:spPr>
            <a:solidFill>
              <a:srgbClr val="9999FF"/>
            </a:solidFill>
            <a:ln w="12658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Sheet1!$B$1:$G$1</c:f>
              <c:strCache>
                <c:ptCount val="6"/>
                <c:pt idx="0">
                  <c:v>Lernen</c:v>
                </c:pt>
                <c:pt idx="1">
                  <c:v>Sprache</c:v>
                </c:pt>
                <c:pt idx="2">
                  <c:v>emsoz</c:v>
                </c:pt>
                <c:pt idx="3">
                  <c:v>geistige E.</c:v>
                </c:pt>
                <c:pt idx="4">
                  <c:v>körp.-mot.</c:v>
                </c:pt>
                <c:pt idx="5">
                  <c:v>in Antrag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18</c:v>
                </c:pt>
                <c:pt idx="1">
                  <c:v>3</c:v>
                </c:pt>
                <c:pt idx="2">
                  <c:v>12</c:v>
                </c:pt>
                <c:pt idx="3">
                  <c:v>7</c:v>
                </c:pt>
                <c:pt idx="4">
                  <c:v>0</c:v>
                </c:pt>
                <c:pt idx="5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D3-44D8-9326-81723F354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62948864"/>
        <c:axId val="62950400"/>
        <c:axId val="0"/>
      </c:bar3DChart>
      <c:catAx>
        <c:axId val="6294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7" b="1" i="0" u="none" strike="noStrike" baseline="0">
                <a:solidFill>
                  <a:srgbClr val="00B05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62950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2950400"/>
        <c:scaling>
          <c:orientation val="minMax"/>
        </c:scaling>
        <c:delete val="0"/>
        <c:axPos val="l"/>
        <c:majorGridlines>
          <c:spPr>
            <a:ln w="3166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7" b="1" i="0" u="none" strike="noStrike" baseline="0">
                <a:solidFill>
                  <a:srgbClr val="00B05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62948864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99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5" b="1" i="0" u="none" strike="noStrike" baseline="0">
                <a:solidFill>
                  <a:srgbClr val="008000"/>
                </a:solidFill>
                <a:latin typeface="Arial"/>
                <a:ea typeface="Arial"/>
                <a:cs typeface="Arial"/>
              </a:defRPr>
            </a:pPr>
            <a:r>
              <a:rPr lang="de-DE"/>
              <a:t>Prognose der Schülerzahlen und Klassen</a:t>
            </a:r>
          </a:p>
        </c:rich>
      </c:tx>
      <c:layout>
        <c:manualLayout>
          <c:xMode val="edge"/>
          <c:yMode val="edge"/>
          <c:x val="0.23193277310924371"/>
          <c:y val="1.6949152542372881E-2"/>
        </c:manualLayout>
      </c:layout>
      <c:overlay val="0"/>
      <c:spPr>
        <a:noFill/>
        <a:ln w="2544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2436974789915971E-2"/>
          <c:y val="0.32203389830508472"/>
          <c:w val="0.90924369747899159"/>
          <c:h val="0.367796610169491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Schüler</c:v>
                </c:pt>
              </c:strCache>
            </c:strRef>
          </c:tx>
          <c:spPr>
            <a:ln w="12721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Sheet1!$B$2:$N$2</c:f>
              <c:numCache>
                <c:formatCode>General</c:formatCode>
                <c:ptCount val="13"/>
                <c:pt idx="0">
                  <c:v>418</c:v>
                </c:pt>
                <c:pt idx="1">
                  <c:v>426</c:v>
                </c:pt>
                <c:pt idx="2">
                  <c:v>450</c:v>
                </c:pt>
                <c:pt idx="3">
                  <c:v>490</c:v>
                </c:pt>
                <c:pt idx="4">
                  <c:v>520</c:v>
                </c:pt>
                <c:pt idx="5">
                  <c:v>560</c:v>
                </c:pt>
                <c:pt idx="6">
                  <c:v>590</c:v>
                </c:pt>
                <c:pt idx="7">
                  <c:v>630</c:v>
                </c:pt>
                <c:pt idx="8">
                  <c:v>675</c:v>
                </c:pt>
                <c:pt idx="9">
                  <c:v>700</c:v>
                </c:pt>
                <c:pt idx="10">
                  <c:v>692</c:v>
                </c:pt>
                <c:pt idx="11">
                  <c:v>705</c:v>
                </c:pt>
                <c:pt idx="12">
                  <c:v>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4B-49DD-AAF6-3574E736BED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Klassen</c:v>
                </c:pt>
              </c:strCache>
            </c:strRef>
          </c:tx>
          <c:spPr>
            <a:ln w="12721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Sheet1!$B$3:$N$3</c:f>
              <c:numCache>
                <c:formatCode>General</c:formatCode>
                <c:ptCount val="13"/>
                <c:pt idx="0">
                  <c:v>17</c:v>
                </c:pt>
                <c:pt idx="1">
                  <c:v>18</c:v>
                </c:pt>
                <c:pt idx="2">
                  <c:v>19</c:v>
                </c:pt>
                <c:pt idx="3">
                  <c:v>21</c:v>
                </c:pt>
                <c:pt idx="4">
                  <c:v>22</c:v>
                </c:pt>
                <c:pt idx="5">
                  <c:v>24</c:v>
                </c:pt>
                <c:pt idx="6">
                  <c:v>26</c:v>
                </c:pt>
                <c:pt idx="7">
                  <c:v>28</c:v>
                </c:pt>
                <c:pt idx="8">
                  <c:v>28</c:v>
                </c:pt>
                <c:pt idx="9">
                  <c:v>28</c:v>
                </c:pt>
                <c:pt idx="10">
                  <c:v>31</c:v>
                </c:pt>
                <c:pt idx="11">
                  <c:v>31</c:v>
                </c:pt>
                <c:pt idx="12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4B-49DD-AAF6-3574E736BEDE}"/>
            </c:ext>
          </c:extLst>
        </c:ser>
        <c:ser>
          <c:idx val="4"/>
          <c:order val="2"/>
          <c:tx>
            <c:strRef>
              <c:f>Sheet1!$A$4</c:f>
              <c:strCache>
                <c:ptCount val="1"/>
              </c:strCache>
            </c:strRef>
          </c:tx>
          <c:spPr>
            <a:ln w="12721">
              <a:solidFill>
                <a:srgbClr val="800080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Sheet1!$B$4:$N$4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4B-49DD-AAF6-3574E736BEDE}"/>
            </c:ext>
          </c:extLst>
        </c:ser>
        <c:ser>
          <c:idx val="5"/>
          <c:order val="3"/>
          <c:tx>
            <c:strRef>
              <c:f>Sheet1!$A$5</c:f>
              <c:strCache>
                <c:ptCount val="1"/>
              </c:strCache>
            </c:strRef>
          </c:tx>
          <c:spPr>
            <a:ln w="12721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Sheet1!$B$5:$N$5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4B-49DD-AAF6-3574E736BEDE}"/>
            </c:ext>
          </c:extLst>
        </c:ser>
        <c:ser>
          <c:idx val="6"/>
          <c:order val="4"/>
          <c:tx>
            <c:strRef>
              <c:f>Sheet1!$A$6</c:f>
              <c:strCache>
                <c:ptCount val="1"/>
              </c:strCache>
            </c:strRef>
          </c:tx>
          <c:spPr>
            <a:ln w="12721">
              <a:solidFill>
                <a:srgbClr val="008080"/>
              </a:solidFill>
              <a:prstDash val="solid"/>
            </a:ln>
          </c:spPr>
          <c:marker>
            <c:symbol val="plus"/>
            <c:size val="5"/>
            <c:spPr>
              <a:noFill/>
              <a:ln>
                <a:solidFill>
                  <a:srgbClr val="008080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Sheet1!$B$6:$N$6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4B-49DD-AAF6-3574E736BEDE}"/>
            </c:ext>
          </c:extLst>
        </c:ser>
        <c:ser>
          <c:idx val="7"/>
          <c:order val="5"/>
          <c:tx>
            <c:strRef>
              <c:f>Sheet1!$A$7</c:f>
              <c:strCache>
                <c:ptCount val="1"/>
              </c:strCache>
            </c:strRef>
          </c:tx>
          <c:spPr>
            <a:ln w="12721">
              <a:solidFill>
                <a:srgbClr val="0000FF"/>
              </a:solidFill>
              <a:prstDash val="solid"/>
            </a:ln>
          </c:spPr>
          <c:marker>
            <c:symbol val="dot"/>
            <c:size val="5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Sheet1!$B$7:$N$7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4B-49DD-AAF6-3574E736BEDE}"/>
            </c:ext>
          </c:extLst>
        </c:ser>
        <c:ser>
          <c:idx val="8"/>
          <c:order val="6"/>
          <c:tx>
            <c:strRef>
              <c:f>Sheet1!$A$8</c:f>
              <c:strCache>
                <c:ptCount val="1"/>
              </c:strCache>
            </c:strRef>
          </c:tx>
          <c:spPr>
            <a:ln w="12721">
              <a:solidFill>
                <a:srgbClr val="00CCFF"/>
              </a:solidFill>
              <a:prstDash val="solid"/>
            </a:ln>
          </c:spPr>
          <c:marker>
            <c:symbol val="dash"/>
            <c:size val="5"/>
            <c:spPr>
              <a:noFill/>
              <a:ln>
                <a:solidFill>
                  <a:srgbClr val="00CCFF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Sheet1!$B$8:$N$8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C4B-49DD-AAF6-3574E736BEDE}"/>
            </c:ext>
          </c:extLst>
        </c:ser>
        <c:ser>
          <c:idx val="9"/>
          <c:order val="7"/>
          <c:tx>
            <c:strRef>
              <c:f>Sheet1!$A$9</c:f>
              <c:strCache>
                <c:ptCount val="1"/>
              </c:strCache>
            </c:strRef>
          </c:tx>
          <c:spPr>
            <a:ln w="12721">
              <a:solidFill>
                <a:srgbClr val="CCFFFF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CCFFFF"/>
              </a:solidFill>
              <a:ln>
                <a:solidFill>
                  <a:srgbClr val="CCFFFF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Sheet1!$B$9:$N$9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C4B-49DD-AAF6-3574E736BEDE}"/>
            </c:ext>
          </c:extLst>
        </c:ser>
        <c:ser>
          <c:idx val="10"/>
          <c:order val="8"/>
          <c:tx>
            <c:strRef>
              <c:f>Sheet1!$A$10</c:f>
              <c:strCache>
                <c:ptCount val="1"/>
              </c:strCache>
            </c:strRef>
          </c:tx>
          <c:spPr>
            <a:ln w="12721">
              <a:solidFill>
                <a:srgbClr val="CCFFCC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CCFFCC"/>
              </a:solidFill>
              <a:ln>
                <a:solidFill>
                  <a:srgbClr val="CCFFCC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Sheet1!$B$10:$N$10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C4B-49DD-AAF6-3574E736BEDE}"/>
            </c:ext>
          </c:extLst>
        </c:ser>
        <c:ser>
          <c:idx val="11"/>
          <c:order val="9"/>
          <c:tx>
            <c:strRef>
              <c:f>Sheet1!$A$11</c:f>
              <c:strCache>
                <c:ptCount val="1"/>
              </c:strCache>
            </c:strRef>
          </c:tx>
          <c:spPr>
            <a:ln w="12721">
              <a:solidFill>
                <a:srgbClr val="FFFF99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99"/>
              </a:solidFill>
              <a:ln>
                <a:solidFill>
                  <a:srgbClr val="FFFF99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Sheet1!$B$11:$N$11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C4B-49DD-AAF6-3574E736BEDE}"/>
            </c:ext>
          </c:extLst>
        </c:ser>
        <c:ser>
          <c:idx val="12"/>
          <c:order val="10"/>
          <c:tx>
            <c:strRef>
              <c:f>Sheet1!$A$12</c:f>
              <c:strCache>
                <c:ptCount val="1"/>
              </c:strCache>
            </c:strRef>
          </c:tx>
          <c:spPr>
            <a:ln w="12721">
              <a:solidFill>
                <a:srgbClr val="99CC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99CCFF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Sheet1!$B$12:$N$12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C4B-49DD-AAF6-3574E736BEDE}"/>
            </c:ext>
          </c:extLst>
        </c:ser>
        <c:ser>
          <c:idx val="13"/>
          <c:order val="11"/>
          <c:tx>
            <c:strRef>
              <c:f>Sheet1!$A$13</c:f>
              <c:strCache>
                <c:ptCount val="1"/>
              </c:strCache>
            </c:strRef>
          </c:tx>
          <c:spPr>
            <a:ln w="12721">
              <a:solidFill>
                <a:srgbClr val="FF99CC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FF99CC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Sheet1!$B$13:$N$13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C4B-49DD-AAF6-3574E736BEDE}"/>
            </c:ext>
          </c:extLst>
        </c:ser>
        <c:ser>
          <c:idx val="14"/>
          <c:order val="12"/>
          <c:tx>
            <c:strRef>
              <c:f>Sheet1!$A$14</c:f>
              <c:strCache>
                <c:ptCount val="1"/>
              </c:strCache>
            </c:strRef>
          </c:tx>
          <c:spPr>
            <a:ln w="12721">
              <a:solidFill>
                <a:srgbClr val="CC99FF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CC99FF"/>
              </a:solidFill>
              <a:ln>
                <a:solidFill>
                  <a:srgbClr val="CC99FF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Sheet1!$B$14:$N$14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C4B-49DD-AAF6-3574E736BEDE}"/>
            </c:ext>
          </c:extLst>
        </c:ser>
        <c:ser>
          <c:idx val="15"/>
          <c:order val="13"/>
          <c:tx>
            <c:strRef>
              <c:f>Sheet1!$A$15</c:f>
              <c:strCache>
                <c:ptCount val="1"/>
              </c:strCache>
            </c:strRef>
          </c:tx>
          <c:spPr>
            <a:ln w="12721">
              <a:solidFill>
                <a:srgbClr val="FFCC99"/>
              </a:solidFill>
              <a:prstDash val="solid"/>
            </a:ln>
          </c:spPr>
          <c:marker>
            <c:symbol val="plus"/>
            <c:size val="5"/>
            <c:spPr>
              <a:noFill/>
              <a:ln>
                <a:solidFill>
                  <a:srgbClr val="FFCC99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Sheet1!$B$15:$N$15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C4B-49DD-AAF6-3574E736BEDE}"/>
            </c:ext>
          </c:extLst>
        </c:ser>
        <c:ser>
          <c:idx val="16"/>
          <c:order val="14"/>
          <c:tx>
            <c:strRef>
              <c:f>Sheet1!$A$16</c:f>
              <c:strCache>
                <c:ptCount val="1"/>
              </c:strCache>
            </c:strRef>
          </c:tx>
          <c:spPr>
            <a:ln w="12721">
              <a:solidFill>
                <a:srgbClr val="3366FF"/>
              </a:solidFill>
              <a:prstDash val="solid"/>
            </a:ln>
          </c:spPr>
          <c:marker>
            <c:symbol val="dot"/>
            <c:size val="5"/>
            <c:spPr>
              <a:noFill/>
              <a:ln>
                <a:solidFill>
                  <a:srgbClr val="3366FF"/>
                </a:solidFill>
                <a:prstDash val="solid"/>
              </a:ln>
            </c:spPr>
          </c:marker>
          <c:dLbls>
            <c:spPr>
              <a:noFill/>
              <a:ln w="2544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30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2010/11</c:v>
                </c:pt>
                <c:pt idx="1">
                  <c:v>2011/12</c:v>
                </c:pt>
                <c:pt idx="2">
                  <c:v>2012/13</c:v>
                </c:pt>
                <c:pt idx="3">
                  <c:v>2013/14</c:v>
                </c:pt>
                <c:pt idx="4">
                  <c:v>2014/15</c:v>
                </c:pt>
                <c:pt idx="5">
                  <c:v>2015/16</c:v>
                </c:pt>
                <c:pt idx="6">
                  <c:v>2016/17</c:v>
                </c:pt>
                <c:pt idx="7">
                  <c:v>2017/18</c:v>
                </c:pt>
                <c:pt idx="8">
                  <c:v>2018/19</c:v>
                </c:pt>
                <c:pt idx="9">
                  <c:v>2019/20</c:v>
                </c:pt>
                <c:pt idx="10">
                  <c:v>2022/23</c:v>
                </c:pt>
                <c:pt idx="11">
                  <c:v>2023/24</c:v>
                </c:pt>
                <c:pt idx="12">
                  <c:v>2024/2025</c:v>
                </c:pt>
              </c:strCache>
            </c:strRef>
          </c:cat>
          <c:val>
            <c:numRef>
              <c:f>Sheet1!$B$16:$N$16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C4B-49DD-AAF6-3574E736BE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7685784"/>
        <c:axId val="1"/>
      </c:lineChart>
      <c:catAx>
        <c:axId val="197685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3" b="1" i="0" u="none" strike="noStrike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Schuljahr</a:t>
                </a:r>
              </a:p>
            </c:rich>
          </c:tx>
          <c:layout>
            <c:manualLayout>
              <c:xMode val="edge"/>
              <c:yMode val="edge"/>
              <c:x val="0.44537815126050423"/>
              <c:y val="0.83559322033898309"/>
            </c:manualLayout>
          </c:layout>
          <c:overlay val="0"/>
          <c:spPr>
            <a:noFill/>
            <a:ln w="25442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80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02" b="1" i="0" u="none" strike="noStrike" baseline="0">
                <a:solidFill>
                  <a:srgbClr val="99CC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318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197685784"/>
        <c:crosses val="autoZero"/>
        <c:crossBetween val="between"/>
      </c:valAx>
      <c:spPr>
        <a:solidFill>
          <a:srgbClr val="C0C0C0"/>
        </a:solidFill>
        <a:ln w="12721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0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F1861-06A5-4006-9B91-0858F7705279}" type="datetimeFigureOut">
              <a:rPr lang="de-DE" smtClean="0"/>
              <a:t>26.09.2024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935C7-3B47-45EF-BF86-DFD2E2B33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136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768" y="4715154"/>
            <a:ext cx="5436567" cy="44652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769643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371C2-2170-4659-931D-DF6797A2E2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57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A4501-4E7B-4EAD-9EA5-1204D88377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92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F3A57-5730-44DD-B765-D6C30B50FA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680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613" y="127000"/>
            <a:ext cx="8224837" cy="14335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8224837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5613" y="3922713"/>
            <a:ext cx="8224837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77DF7-008B-4A5F-8A6F-CD6E942611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195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613" y="127000"/>
            <a:ext cx="8224837" cy="14335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5425" cy="4495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3438" y="1598613"/>
            <a:ext cx="4037012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3438" y="3922713"/>
            <a:ext cx="4037012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C2788-2699-4A68-ADC5-26CA639129F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58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613" y="127000"/>
            <a:ext cx="8224837" cy="14335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5425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3438" y="1598613"/>
            <a:ext cx="4037012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55613" y="3922713"/>
            <a:ext cx="8224837" cy="21717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C4A0F-BBE7-498C-80D3-830224D1C1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251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613" y="1920875"/>
            <a:ext cx="8224837" cy="17351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F223-1C0D-48DD-8089-C26ACF2329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602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0E57-6AA5-4E1C-B9E3-46250410C9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64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E5B05-0647-4236-9EB0-307F21DD25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68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48F3A-F3AA-43D5-AB7E-411B6A9639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450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E47A2-7261-48D7-A5AD-CA0C42A996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88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AEA2A-897C-4A76-90A6-2435956824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0CA2C-2F43-453E-A008-D78A6AA913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75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EA0D7-A954-4E68-9F7D-B8C947BF27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05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46712-2640-4722-9E19-95B1284F3B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28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CACFF3-6E85-4657-BE00-670BA4CD2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  <p:sldLayoutId id="2147484853" r:id="rId12"/>
    <p:sldLayoutId id="2147484854" r:id="rId13"/>
    <p:sldLayoutId id="2147484855" r:id="rId14"/>
    <p:sldLayoutId id="214748485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1.emf"/><Relationship Id="rId3" Type="http://schemas.openxmlformats.org/officeDocument/2006/relationships/image" Target="../media/image34.jpeg"/><Relationship Id="rId7" Type="http://schemas.openxmlformats.org/officeDocument/2006/relationships/image" Target="../media/image2.png"/><Relationship Id="rId12" Type="http://schemas.openxmlformats.org/officeDocument/2006/relationships/image" Target="../media/image40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39.jpg"/><Relationship Id="rId5" Type="http://schemas.openxmlformats.org/officeDocument/2006/relationships/image" Target="../media/image4.png"/><Relationship Id="rId10" Type="http://schemas.openxmlformats.org/officeDocument/2006/relationships/image" Target="../media/image38.jpg"/><Relationship Id="rId4" Type="http://schemas.openxmlformats.org/officeDocument/2006/relationships/image" Target="../media/image35.jpeg"/><Relationship Id="rId9" Type="http://schemas.openxmlformats.org/officeDocument/2006/relationships/hyperlink" Target="http://www.brodowinschule.d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http://www.brodowinschule.com/wordpress/wp-content/uploads/00032_G.thumb_1.gif" TargetMode="External"/><Relationship Id="rId7" Type="http://schemas.openxmlformats.org/officeDocument/2006/relationships/hyperlink" Target="http://www.brodowinschule.com/wordpress/wp-content/uploads/lotsenlogo061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hyperlink" Target="http://www.brodowinschule.com/wordpress/wp-content/uploads/logofaustl1.gif" TargetMode="External"/><Relationship Id="rId4" Type="http://schemas.openxmlformats.org/officeDocument/2006/relationships/image" Target="../media/image56.gif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cid:image001.png@01D96876.719FADA0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260350"/>
            <a:ext cx="8820472" cy="17399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5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Tag der Offenen Tür für die Schulanfänger*innen 2025/26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78150" y="3860800"/>
            <a:ext cx="6400800" cy="1752600"/>
          </a:xfrm>
        </p:spPr>
        <p:txBody>
          <a:bodyPr lIns="90000" tIns="46800" rIns="90000" bIns="46800"/>
          <a:lstStyle/>
          <a:p>
            <a:pPr marL="0" indent="0" algn="ctr" eaLnBrk="1" hangingPunct="1">
              <a:buSzPct val="115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Eine kleine Einführung in das Berliner Schulsystem und in die Besonderheiten unserer Schule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178550" y="6088063"/>
            <a:ext cx="24479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 September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P1010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686175"/>
            <a:ext cx="38608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Schullog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feld 1"/>
          <p:cNvSpPr txBox="1">
            <a:spLocks noChangeArrowheads="1"/>
          </p:cNvSpPr>
          <p:nvPr/>
        </p:nvSpPr>
        <p:spPr bwMode="auto">
          <a:xfrm>
            <a:off x="263525" y="1484313"/>
            <a:ext cx="244951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500" b="1">
                <a:solidFill>
                  <a:srgbClr val="92D050"/>
                </a:solidFill>
              </a:rPr>
              <a:t>Sponsorenlauf</a:t>
            </a: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86175"/>
            <a:ext cx="21748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41400"/>
            <a:ext cx="334327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feld 1"/>
          <p:cNvSpPr txBox="1">
            <a:spLocks noChangeArrowheads="1"/>
          </p:cNvSpPr>
          <p:nvPr/>
        </p:nvSpPr>
        <p:spPr bwMode="auto">
          <a:xfrm>
            <a:off x="263525" y="1484313"/>
            <a:ext cx="69723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500" b="1">
                <a:solidFill>
                  <a:srgbClr val="92D050"/>
                </a:solidFill>
              </a:rPr>
              <a:t>Schulpark Gemütlicher Hase e.V. - Förderverein der Brodowin-Grundschule</a:t>
            </a: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2" descr="H:\Lehrerzimmer\Kennenlerntag\FotosPPT_Kennenlerntag\c750a507-3f43-4231-8d98-8aaa52588f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565400"/>
            <a:ext cx="5051425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88925" y="3068638"/>
            <a:ext cx="8510588" cy="1325562"/>
          </a:xfrm>
        </p:spPr>
        <p:txBody>
          <a:bodyPr/>
          <a:lstStyle/>
          <a:p>
            <a:pPr eaLnBrk="1" hangingPunct="1"/>
            <a:r>
              <a:rPr lang="de-DE" altLang="de-DE" sz="4000">
                <a:solidFill>
                  <a:srgbClr val="00B050"/>
                </a:solidFill>
              </a:rPr>
              <a:t>Aus unserem Schulprogramm</a:t>
            </a:r>
          </a:p>
        </p:txBody>
      </p:sp>
      <p:sp>
        <p:nvSpPr>
          <p:cNvPr id="177154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5613" y="4221163"/>
            <a:ext cx="8226425" cy="2160587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Soziale Lernformen und soziale Verantwortung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Umwelt- und Gesundheitserziehung</a:t>
            </a:r>
          </a:p>
        </p:txBody>
      </p:sp>
      <p:sp>
        <p:nvSpPr>
          <p:cNvPr id="177157" name="Rectangle 5"/>
          <p:cNvSpPr>
            <a:spLocks noRot="1" noChangeArrowheads="1"/>
          </p:cNvSpPr>
          <p:nvPr/>
        </p:nvSpPr>
        <p:spPr bwMode="auto">
          <a:xfrm>
            <a:off x="301625" y="692150"/>
            <a:ext cx="8510588" cy="936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Brodowin-Schule Lichtenberg</a:t>
            </a:r>
          </a:p>
        </p:txBody>
      </p:sp>
      <p:pic>
        <p:nvPicPr>
          <p:cNvPr id="11269" name="Picture 6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44001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Inhaltsplatzhalt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598613"/>
            <a:ext cx="2532062" cy="18986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/>
      <p:bldP spid="17715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34963" y="969963"/>
            <a:ext cx="3879340" cy="802853"/>
          </a:xfrm>
        </p:spPr>
        <p:txBody>
          <a:bodyPr/>
          <a:lstStyle/>
          <a:p>
            <a:pPr algn="l" eaLnBrk="1" hangingPunct="1"/>
            <a:r>
              <a:rPr lang="de-DE" altLang="de-DE" sz="2800" dirty="0" err="1">
                <a:solidFill>
                  <a:srgbClr val="00B050"/>
                </a:solidFill>
              </a:rPr>
              <a:t>Brodowin</a:t>
            </a:r>
            <a:r>
              <a:rPr lang="de-DE" altLang="de-DE" sz="2800" dirty="0">
                <a:solidFill>
                  <a:srgbClr val="00B050"/>
                </a:solidFill>
              </a:rPr>
              <a:t>-Exkursionen</a:t>
            </a:r>
          </a:p>
        </p:txBody>
      </p:sp>
      <p:pic>
        <p:nvPicPr>
          <p:cNvPr id="12291" name="Picture 6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44001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4" y="1834729"/>
            <a:ext cx="2828918" cy="212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23" y="1636484"/>
            <a:ext cx="812613" cy="108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88" y="2772227"/>
            <a:ext cx="1786149" cy="133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H:\Lehrerzimmer\Homepage\IMG_497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8"/>
          <a:stretch/>
        </p:blipFill>
        <p:spPr bwMode="auto">
          <a:xfrm>
            <a:off x="4883296" y="4653136"/>
            <a:ext cx="3444818" cy="20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:\Lehrerzimmer\Homepage\20200701_Pressefot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78544"/>
            <a:ext cx="2239838" cy="14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:\Lehrerzimmer\Homepage\20200624_Abschied Radlof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50052"/>
            <a:ext cx="2112657" cy="158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 txBox="1">
            <a:spLocks noRot="1" noChangeArrowheads="1"/>
          </p:cNvSpPr>
          <p:nvPr/>
        </p:nvSpPr>
        <p:spPr bwMode="auto">
          <a:xfrm>
            <a:off x="4737224" y="4042414"/>
            <a:ext cx="4406776" cy="80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>
              <a:buClrTx/>
              <a:buSzTx/>
              <a:buFontTx/>
            </a:pPr>
            <a:r>
              <a:rPr lang="de-DE" altLang="de-DE" sz="2800" dirty="0">
                <a:solidFill>
                  <a:srgbClr val="00B050"/>
                </a:solidFill>
              </a:rPr>
              <a:t>Projekte und Maßnahmen</a:t>
            </a:r>
          </a:p>
        </p:txBody>
      </p:sp>
      <p:pic>
        <p:nvPicPr>
          <p:cNvPr id="33794" name="Picture 2" descr="a1517b5d-2f95-469f-a141-ea5bcc4073aa@i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9364"/>
            <a:ext cx="1398885" cy="186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65113" y="2997200"/>
            <a:ext cx="8510587" cy="1325563"/>
          </a:xfrm>
        </p:spPr>
        <p:txBody>
          <a:bodyPr/>
          <a:lstStyle/>
          <a:p>
            <a:pPr eaLnBrk="1" hangingPunct="1"/>
            <a:r>
              <a:rPr lang="de-DE" altLang="de-DE" sz="4000">
                <a:solidFill>
                  <a:srgbClr val="00B050"/>
                </a:solidFill>
              </a:rPr>
              <a:t>Aus unserem Schulprogramm</a:t>
            </a:r>
          </a:p>
        </p:txBody>
      </p:sp>
      <p:sp>
        <p:nvSpPr>
          <p:cNvPr id="178178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5613" y="4221163"/>
            <a:ext cx="8226425" cy="2160587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Soziale Lernformen und soziale Verantwortung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Umwelt- und Gesundheitserziehung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Weiterentwicklung der Unterrichtsqualität</a:t>
            </a:r>
          </a:p>
        </p:txBody>
      </p:sp>
      <p:sp>
        <p:nvSpPr>
          <p:cNvPr id="178181" name="Rectangle 5"/>
          <p:cNvSpPr>
            <a:spLocks noRot="1" noChangeArrowheads="1"/>
          </p:cNvSpPr>
          <p:nvPr/>
        </p:nvSpPr>
        <p:spPr bwMode="auto">
          <a:xfrm>
            <a:off x="301625" y="549275"/>
            <a:ext cx="8510588" cy="151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Brodowin-Schule Lichtenberg</a:t>
            </a:r>
          </a:p>
        </p:txBody>
      </p:sp>
      <p:pic>
        <p:nvPicPr>
          <p:cNvPr id="14341" name="Picture 6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Inhaltsplatzhalt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598613"/>
            <a:ext cx="2460625" cy="184467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2" name="Picture 6" descr="Bayer 2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8" y="2537542"/>
            <a:ext cx="1204697" cy="171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 descr="20120809_0739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5" y="1230891"/>
            <a:ext cx="1641623" cy="123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 descr="20120809_0739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87" y="1225487"/>
            <a:ext cx="2779233" cy="20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Schullog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Picture 9" descr="Banner_200x47_m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80" y="3391426"/>
            <a:ext cx="2569180" cy="60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6964" y="1162735"/>
            <a:ext cx="1516619" cy="222869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34720" y="858418"/>
            <a:ext cx="45149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/>
              </a:rPr>
              <a:t>www.brodowinschule.de</a:t>
            </a:r>
            <a:endParaRPr lang="de-DE" sz="130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29" y="4616617"/>
            <a:ext cx="1584108" cy="21148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58" y="4646441"/>
            <a:ext cx="2381250" cy="191452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619732" y="1104822"/>
            <a:ext cx="20152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Instagram: </a:t>
            </a:r>
            <a:r>
              <a:rPr lang="de-DE" sz="1300" dirty="0" err="1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brodowin_gs</a:t>
            </a:r>
            <a:r>
              <a:rPr lang="de-DE" sz="13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Rechteck 7"/>
          <p:cNvSpPr/>
          <p:nvPr/>
        </p:nvSpPr>
        <p:spPr>
          <a:xfrm>
            <a:off x="1190777" y="89647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NaWi</a:t>
            </a:r>
            <a:r>
              <a:rPr lang="de-DE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-Raum</a:t>
            </a:r>
          </a:p>
        </p:txBody>
      </p:sp>
      <p:sp>
        <p:nvSpPr>
          <p:cNvPr id="9" name="Rechteck 8"/>
          <p:cNvSpPr/>
          <p:nvPr/>
        </p:nvSpPr>
        <p:spPr>
          <a:xfrm>
            <a:off x="2632197" y="4218659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iPad-Klassen</a:t>
            </a:r>
          </a:p>
        </p:txBody>
      </p:sp>
      <p:sp>
        <p:nvSpPr>
          <p:cNvPr id="10" name="Rechteck 9"/>
          <p:cNvSpPr/>
          <p:nvPr/>
        </p:nvSpPr>
        <p:spPr>
          <a:xfrm>
            <a:off x="5530302" y="4218659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LMS: </a:t>
            </a:r>
            <a:r>
              <a:rPr lang="de-DE" dirty="0" err="1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itslearning</a:t>
            </a:r>
            <a:endParaRPr lang="de-DE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15" y="2597320"/>
            <a:ext cx="1359595" cy="13595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593" y="4537210"/>
            <a:ext cx="1065872" cy="2132989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72035" y="5836864"/>
            <a:ext cx="412032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0070C1"/>
                </a:solidFill>
                <a:latin typeface="Calibri" panose="020F0502020204030204" pitchFamily="34" charset="0"/>
              </a:rPr>
              <a:t>GANZTAGSSCHULE</a:t>
            </a:r>
          </a:p>
          <a:p>
            <a:r>
              <a:rPr lang="de-DE" sz="800" dirty="0">
                <a:solidFill>
                  <a:srgbClr val="F89746"/>
                </a:solidFill>
                <a:latin typeface="Calibri" panose="020F0502020204030204" pitchFamily="34" charset="0"/>
              </a:rPr>
              <a:t>GEMEINSAM</a:t>
            </a:r>
          </a:p>
          <a:p>
            <a:r>
              <a:rPr lang="de-DE" sz="800" dirty="0">
                <a:solidFill>
                  <a:srgbClr val="C10000"/>
                </a:solidFill>
                <a:latin typeface="Calibri" panose="020F0502020204030204" pitchFamily="34" charset="0"/>
              </a:rPr>
              <a:t>GESTALTEN</a:t>
            </a:r>
          </a:p>
          <a:p>
            <a:r>
              <a:rPr lang="de-DE" sz="700" dirty="0">
                <a:solidFill>
                  <a:srgbClr val="000000"/>
                </a:solidFill>
                <a:latin typeface="Calibri" panose="020F0502020204030204" pitchFamily="34" charset="0"/>
              </a:rPr>
              <a:t>PROGRAMMFLYER</a:t>
            </a:r>
            <a:endParaRPr lang="de-DE" sz="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218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0825" y="2997200"/>
            <a:ext cx="8510588" cy="1325563"/>
          </a:xfrm>
        </p:spPr>
        <p:txBody>
          <a:bodyPr/>
          <a:lstStyle/>
          <a:p>
            <a:pPr eaLnBrk="1" hangingPunct="1"/>
            <a:r>
              <a:rPr lang="de-DE" altLang="de-DE" sz="4000">
                <a:solidFill>
                  <a:srgbClr val="00B050"/>
                </a:solidFill>
              </a:rPr>
              <a:t>Aus unserem Schulprogramm</a:t>
            </a:r>
          </a:p>
        </p:txBody>
      </p:sp>
      <p:sp>
        <p:nvSpPr>
          <p:cNvPr id="179202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5613" y="4149725"/>
            <a:ext cx="8226425" cy="223202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Soziale Lernformen und soziale Verantwortung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Umwelt- und Gesundheitserziehung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Weiterentwicklung der Unterrichtsqualität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Ganztagsbetreuung und Freizeitangebote</a:t>
            </a:r>
          </a:p>
        </p:txBody>
      </p:sp>
      <p:sp>
        <p:nvSpPr>
          <p:cNvPr id="179205" name="Rectangle 5"/>
          <p:cNvSpPr>
            <a:spLocks noRot="1" noChangeArrowheads="1"/>
          </p:cNvSpPr>
          <p:nvPr/>
        </p:nvSpPr>
        <p:spPr bwMode="auto">
          <a:xfrm>
            <a:off x="301625" y="620713"/>
            <a:ext cx="8510588" cy="1368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Brodowin-Schule Lichtenberg</a:t>
            </a:r>
          </a:p>
        </p:txBody>
      </p:sp>
      <p:pic>
        <p:nvPicPr>
          <p:cNvPr id="16389" name="Picture 6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Inhaltsplatzhalt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598613"/>
            <a:ext cx="2460625" cy="184467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4" grpId="0"/>
      <p:bldP spid="17920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5" name="Rectangle 5"/>
          <p:cNvSpPr>
            <a:spLocks noRot="1" noChangeArrowheads="1"/>
          </p:cNvSpPr>
          <p:nvPr/>
        </p:nvSpPr>
        <p:spPr bwMode="auto">
          <a:xfrm>
            <a:off x="323850" y="87313"/>
            <a:ext cx="8510588" cy="1325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Hort</a:t>
            </a:r>
          </a:p>
          <a:p>
            <a:pPr algn="ctr" defTabSz="914400">
              <a:buClrTx/>
              <a:buSzTx/>
              <a:buFontTx/>
              <a:buNone/>
              <a:defRPr/>
            </a:pPr>
            <a:endParaRPr lang="de-DE" sz="3200" b="1" dirty="0">
              <a:solidFill>
                <a:srgbClr val="B7E7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1" name="Picture 6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Rechteck 13"/>
          <p:cNvSpPr>
            <a:spLocks noChangeArrowheads="1"/>
          </p:cNvSpPr>
          <p:nvPr/>
        </p:nvSpPr>
        <p:spPr bwMode="auto">
          <a:xfrm>
            <a:off x="3101975" y="908050"/>
            <a:ext cx="3659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b="1" u="sng" dirty="0">
                <a:solidFill>
                  <a:srgbClr val="00B050"/>
                </a:solidFill>
              </a:rPr>
              <a:t>Zusatzangebote am Nachmittag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1500189"/>
            <a:ext cx="748883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300" dirty="0">
                <a:solidFill>
                  <a:srgbClr val="92D050"/>
                </a:solidFill>
              </a:rPr>
              <a:t>Sprachcenter </a:t>
            </a:r>
            <a:r>
              <a:rPr lang="de-DE" sz="2300" dirty="0" err="1">
                <a:solidFill>
                  <a:srgbClr val="92D050"/>
                </a:solidFill>
              </a:rPr>
              <a:t>Mouroum</a:t>
            </a:r>
            <a:r>
              <a:rPr lang="de-DE" sz="2300" dirty="0">
                <a:solidFill>
                  <a:srgbClr val="92D050"/>
                </a:solidFill>
              </a:rPr>
              <a:t>: Englisch-AG für Klasse 1-2</a:t>
            </a:r>
          </a:p>
          <a:p>
            <a:endParaRPr lang="de-DE" sz="2300" dirty="0">
              <a:solidFill>
                <a:srgbClr val="92D050"/>
              </a:solidFill>
            </a:endParaRPr>
          </a:p>
          <a:p>
            <a:r>
              <a:rPr lang="de-DE" sz="2300" dirty="0">
                <a:solidFill>
                  <a:srgbClr val="92D050"/>
                </a:solidFill>
              </a:rPr>
              <a:t>Eisbären Juniors: </a:t>
            </a:r>
            <a:r>
              <a:rPr lang="de-DE" sz="2300" dirty="0" err="1">
                <a:solidFill>
                  <a:srgbClr val="92D050"/>
                </a:solidFill>
              </a:rPr>
              <a:t>Floorball</a:t>
            </a:r>
            <a:endParaRPr lang="de-DE" sz="2300" dirty="0">
              <a:solidFill>
                <a:srgbClr val="92D050"/>
              </a:solidFill>
            </a:endParaRPr>
          </a:p>
          <a:p>
            <a:endParaRPr lang="de-DE" sz="2300" dirty="0">
              <a:solidFill>
                <a:srgbClr val="92D050"/>
              </a:solidFill>
            </a:endParaRPr>
          </a:p>
          <a:p>
            <a:r>
              <a:rPr lang="de-DE" sz="2300" dirty="0">
                <a:solidFill>
                  <a:srgbClr val="92D050"/>
                </a:solidFill>
              </a:rPr>
              <a:t>SV </a:t>
            </a:r>
            <a:r>
              <a:rPr lang="de-DE" sz="2300" dirty="0" err="1">
                <a:solidFill>
                  <a:srgbClr val="92D050"/>
                </a:solidFill>
              </a:rPr>
              <a:t>Tora</a:t>
            </a:r>
            <a:r>
              <a:rPr lang="de-DE" sz="2300" dirty="0">
                <a:solidFill>
                  <a:srgbClr val="92D050"/>
                </a:solidFill>
              </a:rPr>
              <a:t>: Karate, Fußball, Zirkus, Tanzen</a:t>
            </a:r>
          </a:p>
          <a:p>
            <a:endParaRPr lang="de-DE" sz="2300" dirty="0">
              <a:solidFill>
                <a:srgbClr val="92D050"/>
              </a:solidFill>
            </a:endParaRPr>
          </a:p>
          <a:p>
            <a:r>
              <a:rPr lang="de-DE" sz="2300" dirty="0">
                <a:solidFill>
                  <a:srgbClr val="92D050"/>
                </a:solidFill>
              </a:rPr>
              <a:t>Tech4Girls: Programmieren</a:t>
            </a:r>
          </a:p>
          <a:p>
            <a:endParaRPr lang="de-DE" sz="2300" dirty="0">
              <a:solidFill>
                <a:srgbClr val="92D050"/>
              </a:solidFill>
            </a:endParaRPr>
          </a:p>
          <a:p>
            <a:r>
              <a:rPr lang="de-DE" sz="2300" dirty="0" err="1">
                <a:solidFill>
                  <a:srgbClr val="92D050"/>
                </a:solidFill>
              </a:rPr>
              <a:t>Mymusicschool</a:t>
            </a:r>
            <a:r>
              <a:rPr lang="de-DE" sz="2300" dirty="0">
                <a:solidFill>
                  <a:srgbClr val="92D050"/>
                </a:solidFill>
              </a:rPr>
              <a:t>: Gitarrenunterricht</a:t>
            </a:r>
          </a:p>
          <a:p>
            <a:endParaRPr lang="de-DE" sz="2300" dirty="0">
              <a:solidFill>
                <a:srgbClr val="92D050"/>
              </a:solidFill>
            </a:endParaRPr>
          </a:p>
          <a:p>
            <a:r>
              <a:rPr lang="de-DE" sz="2300" dirty="0">
                <a:solidFill>
                  <a:srgbClr val="92D050"/>
                </a:solidFill>
              </a:rPr>
              <a:t>HA-Betreuung in der </a:t>
            </a:r>
            <a:r>
              <a:rPr lang="de-DE" sz="2300" dirty="0" err="1">
                <a:solidFill>
                  <a:srgbClr val="92D050"/>
                </a:solidFill>
              </a:rPr>
              <a:t>eFöB</a:t>
            </a:r>
            <a:endParaRPr lang="de-DE" sz="2300" dirty="0">
              <a:solidFill>
                <a:srgbClr val="92D050"/>
              </a:solidFill>
            </a:endParaRPr>
          </a:p>
          <a:p>
            <a:endParaRPr lang="de-DE" sz="2300" dirty="0">
              <a:solidFill>
                <a:srgbClr val="92D050"/>
              </a:solidFill>
            </a:endParaRPr>
          </a:p>
          <a:p>
            <a:r>
              <a:rPr lang="de-DE" sz="2300" dirty="0">
                <a:solidFill>
                  <a:srgbClr val="92D050"/>
                </a:solidFill>
              </a:rPr>
              <a:t>Sportangebote, Kreativangebote</a:t>
            </a:r>
          </a:p>
          <a:p>
            <a:endParaRPr lang="de-DE" sz="2300" dirty="0">
              <a:solidFill>
                <a:srgbClr val="92D050"/>
              </a:solidFill>
            </a:endParaRPr>
          </a:p>
          <a:p>
            <a:r>
              <a:rPr lang="de-DE" sz="2300" dirty="0">
                <a:solidFill>
                  <a:srgbClr val="92D050"/>
                </a:solidFill>
              </a:rPr>
              <a:t>Interkultureller Garten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288"/>
            <a:ext cx="9144001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05" name="Rectangle 5"/>
          <p:cNvSpPr>
            <a:spLocks noRot="1" noChangeArrowheads="1"/>
          </p:cNvSpPr>
          <p:nvPr/>
        </p:nvSpPr>
        <p:spPr bwMode="auto">
          <a:xfrm>
            <a:off x="323850" y="922338"/>
            <a:ext cx="8510588" cy="1138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Hort - </a:t>
            </a:r>
            <a:r>
              <a:rPr lang="de-DE" sz="4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eFöB</a:t>
            </a:r>
            <a:endParaRPr lang="de-DE" sz="44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endParaRPr lang="de-DE" sz="3200" b="1" dirty="0">
              <a:solidFill>
                <a:srgbClr val="B7E7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544" y="1700808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92D050"/>
                </a:solidFill>
              </a:rPr>
              <a:t>Anmeldung ist notwendig über Antrag beim Jugendamt und Vertragsschließung beim tjfbg </a:t>
            </a:r>
            <a:r>
              <a:rPr lang="de-DE" sz="2400" dirty="0" err="1">
                <a:solidFill>
                  <a:srgbClr val="92D050"/>
                </a:solidFill>
              </a:rPr>
              <a:t>gGmbh</a:t>
            </a:r>
            <a:r>
              <a:rPr lang="de-DE" sz="2400" dirty="0">
                <a:solidFill>
                  <a:srgbClr val="92D050"/>
                </a:solidFill>
              </a:rPr>
              <a:t> mit dem Bescheid vom Jugendamt</a:t>
            </a:r>
          </a:p>
          <a:p>
            <a:endParaRPr lang="de-DE" sz="2400" dirty="0">
              <a:solidFill>
                <a:srgbClr val="92D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92D050"/>
                </a:solidFill>
              </a:rPr>
              <a:t>Betreuung nur mit gültigem Vertrag</a:t>
            </a:r>
          </a:p>
          <a:p>
            <a:endParaRPr lang="de-DE" sz="2400" dirty="0">
              <a:solidFill>
                <a:srgbClr val="92D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92D050"/>
                </a:solidFill>
              </a:rPr>
              <a:t>Betreuung von 6-18 Uhr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92D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92D050"/>
                </a:solidFill>
              </a:rPr>
              <a:t>ab 01.08.2025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92D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92D050"/>
                </a:solidFill>
              </a:rPr>
              <a:t>Verschiedene Angebote</a:t>
            </a:r>
          </a:p>
          <a:p>
            <a:endParaRPr lang="de-DE" sz="2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2" y="907608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2700"/>
            <a:ext cx="9144001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908175" y="917575"/>
            <a:ext cx="5134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b="1" u="dbl" dirty="0">
                <a:solidFill>
                  <a:schemeClr val="accent3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Ferien + Schließzeiten   2024/2025</a:t>
            </a:r>
            <a:endParaRPr lang="de-DE" sz="2400" b="1" dirty="0">
              <a:solidFill>
                <a:schemeClr val="accent3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5D5176FE-E644-4796-8267-395AE4143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042546"/>
              </p:ext>
            </p:extLst>
          </p:nvPr>
        </p:nvGraphicFramePr>
        <p:xfrm>
          <a:off x="323528" y="1363789"/>
          <a:ext cx="7646814" cy="5155906"/>
        </p:xfrm>
        <a:graphic>
          <a:graphicData uri="http://schemas.openxmlformats.org/drawingml/2006/table">
            <a:tbl>
              <a:tblPr firstRow="1" firstCol="1" bandRow="1" bandCol="1">
                <a:tableStyleId>{F5AB1C69-6EDB-4FF4-983F-18BD219EF322}</a:tableStyleId>
              </a:tblPr>
              <a:tblGrid>
                <a:gridCol w="2559066">
                  <a:extLst>
                    <a:ext uri="{9D8B030D-6E8A-4147-A177-3AD203B41FA5}">
                      <a16:colId xmlns:a16="http://schemas.microsoft.com/office/drawing/2014/main" val="1555340870"/>
                    </a:ext>
                  </a:extLst>
                </a:gridCol>
                <a:gridCol w="2538810">
                  <a:extLst>
                    <a:ext uri="{9D8B030D-6E8A-4147-A177-3AD203B41FA5}">
                      <a16:colId xmlns:a16="http://schemas.microsoft.com/office/drawing/2014/main" val="1700133627"/>
                    </a:ext>
                  </a:extLst>
                </a:gridCol>
                <a:gridCol w="2548938">
                  <a:extLst>
                    <a:ext uri="{9D8B030D-6E8A-4147-A177-3AD203B41FA5}">
                      <a16:colId xmlns:a16="http://schemas.microsoft.com/office/drawing/2014/main" val="3447635922"/>
                    </a:ext>
                  </a:extLst>
                </a:gridCol>
              </a:tblGrid>
              <a:tr h="172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06145" algn="ctr"/>
                          <a:tab pos="1812290" algn="r"/>
                        </a:tabLst>
                      </a:pPr>
                      <a:r>
                        <a:rPr lang="de-DE" sz="1000">
                          <a:effectLst/>
                        </a:rPr>
                        <a:t>	Ferien	</a:t>
                      </a:r>
                      <a:endParaRPr lang="de-DE" sz="12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eFöB geöffnet</a:t>
                      </a:r>
                      <a:endParaRPr lang="de-DE" sz="12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Schließzeiten</a:t>
                      </a:r>
                      <a:endParaRPr lang="de-DE" sz="12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3726968"/>
                  </a:ext>
                </a:extLst>
              </a:tr>
              <a:tr h="3930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U. freier Tag: 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03.-04.10.2024 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04.10.2024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03.10.2024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7995214"/>
                  </a:ext>
                </a:extLst>
              </a:tr>
              <a:tr h="3930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Herbst: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21.10.2024 – 03.11.2024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21.10.2024 – 03.11.2024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       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39604"/>
                  </a:ext>
                </a:extLst>
              </a:tr>
              <a:tr h="388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Weihnachten: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23.12.2024 – 01.01. 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23.12.2024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24.12.2024-01.01.2025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260357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Winter: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03.02.2025 – 09.02.2025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  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03.02.2025 – 09.02.2025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       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811580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Ostern: 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14.04.2025 –27.04.2025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  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14.04.2025 – 27.04.2025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18., 21.04.2025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23757350"/>
                  </a:ext>
                </a:extLst>
              </a:tr>
              <a:tr h="689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Elternsprechtage/ Studientage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(saLzH)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15.10.2024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20.01.2025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19.05.2025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14.10.2025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6002753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U. freier Tag: 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01.-02.05.2025 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02.05.2025 (NB)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01.05.2025</a:t>
                      </a:r>
                      <a:endParaRPr lang="de-DE" sz="18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3524386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Christi Himmelfahrt: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29.- 30.05.2025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30.05.2025 (NB)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29.05.2025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139881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Pfingsten: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09.-10.06.2025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10.06.2025 (NB)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09.06.2025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192397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Sommer: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24.07.2025 – 07.09.2025 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24.07.2025 – 02.09.2025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03.-05.09.2025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539915"/>
                  </a:ext>
                </a:extLst>
              </a:tr>
              <a:tr h="344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Herbst: </a:t>
                      </a:r>
                      <a:endParaRPr lang="de-DE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20.10.2025 – 02.11.2025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      </a:t>
                      </a:r>
                      <a:endParaRPr lang="de-DE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20.10.2025 – 02.11.2025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3883753"/>
                  </a:ext>
                </a:extLst>
              </a:tr>
              <a:tr h="517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Weihnachten:</a:t>
                      </a:r>
                      <a:endParaRPr lang="de-DE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22.12.2025 – 04.01.2026 </a:t>
                      </a:r>
                      <a:endParaRPr lang="de-DE" sz="1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22.-23.12.2025, 02.01.2026</a:t>
                      </a:r>
                      <a:endParaRPr lang="de-DE" sz="18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24.12.2025-01.01.2026</a:t>
                      </a:r>
                      <a:endParaRPr lang="de-DE" sz="18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47339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675" y="3831629"/>
            <a:ext cx="8728075" cy="1325563"/>
          </a:xfrm>
        </p:spPr>
        <p:txBody>
          <a:bodyPr/>
          <a:lstStyle/>
          <a:p>
            <a:pPr algn="l" eaLnBrk="1" hangingPunct="1"/>
            <a:r>
              <a:rPr lang="de-DE" altLang="de-DE" sz="2000" dirty="0">
                <a:solidFill>
                  <a:srgbClr val="00B050"/>
                </a:solidFill>
                <a:latin typeface="Broadway" pitchFamily="82" charset="0"/>
              </a:rPr>
              <a:t>   	Schulleitung         SPB-Leitung	Klassenleitung 2b</a:t>
            </a:r>
          </a:p>
        </p:txBody>
      </p:sp>
      <p:sp>
        <p:nvSpPr>
          <p:cNvPr id="176134" name="Rectangle 6"/>
          <p:cNvSpPr>
            <a:spLocks noRot="1" noChangeArrowheads="1"/>
          </p:cNvSpPr>
          <p:nvPr/>
        </p:nvSpPr>
        <p:spPr bwMode="auto">
          <a:xfrm>
            <a:off x="301625" y="620713"/>
            <a:ext cx="8510588" cy="1223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Herzlich willkommen!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44001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5613" y="3922714"/>
            <a:ext cx="8226425" cy="54822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 dirty="0">
                <a:solidFill>
                  <a:srgbClr val="92D050"/>
                </a:solidFill>
              </a:rPr>
              <a:t>          Frau Eccarius	   Herr Rex	          Frau Schramm   	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385" y="1590677"/>
            <a:ext cx="1618195" cy="2332037"/>
          </a:xfrm>
          <a:prstGeom prst="rect">
            <a:avLst/>
          </a:prstGeom>
        </p:spPr>
      </p:pic>
      <p:pic>
        <p:nvPicPr>
          <p:cNvPr id="3076" name="Picture 7" descr="Schullog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84" y="1024731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05" y="1590677"/>
            <a:ext cx="1660320" cy="23320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2B100D7-3183-4D0B-921C-A85A3D1CE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74" y="1590677"/>
            <a:ext cx="1665989" cy="2332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80" name="Picture 8" descr="CIMG0232-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176588"/>
            <a:ext cx="43561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2" name="Picture 10" descr="DSC_0056-575x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3567112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Schullog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490913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935038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  <a:defRPr/>
            </a:pPr>
            <a:r>
              <a:rPr lang="de-DE" alt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Weihnachtsmarkt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de-DE" altLang="de-DE" dirty="0">
                <a:solidFill>
                  <a:srgbClr val="00B050"/>
                </a:solidFill>
              </a:rPr>
              <a:t>6. Dezember 2024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de-DE" altLang="de-DE" dirty="0">
                <a:solidFill>
                  <a:srgbClr val="00B050"/>
                </a:solidFill>
              </a:rPr>
              <a:t>16.00 – 18.00 Uhr</a:t>
            </a:r>
          </a:p>
        </p:txBody>
      </p:sp>
      <p:pic>
        <p:nvPicPr>
          <p:cNvPr id="70660" name="Picture 2" descr="C:\Users\R.Kaiser\Desktop\Lehrerzimmer\Bilder\Feste\Weihnachtsmarkt 16.12.2012\CIMG03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133600"/>
            <a:ext cx="4687888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68638"/>
            <a:ext cx="25654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43986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br>
              <a:rPr lang="de-DE" altLang="de-DE" sz="4000" dirty="0">
                <a:latin typeface="Mead Bold" charset="0"/>
              </a:rPr>
            </a:br>
            <a:r>
              <a:rPr lang="de-DE" altLang="de-DE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Brodowiner</a:t>
            </a:r>
            <a:r>
              <a:rPr lang="de-DE" altLang="de-DE" sz="4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Sommerfest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8788" y="5240338"/>
            <a:ext cx="8226425" cy="1371600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 dirty="0">
                <a:solidFill>
                  <a:srgbClr val="00B050"/>
                </a:solidFill>
              </a:rPr>
              <a:t>Am 18. Juli 2025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 dirty="0">
                <a:solidFill>
                  <a:srgbClr val="00B050"/>
                </a:solidFill>
              </a:rPr>
              <a:t>Zwischen 15:00 und 17:00 Uhr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267017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D:\IMG_57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90725"/>
            <a:ext cx="237648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 descr="D:\DSCN71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1628775"/>
            <a:ext cx="16700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3" descr="D:\IMG_96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4486275"/>
            <a:ext cx="280987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Grafi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1671638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4076700"/>
            <a:ext cx="22669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Grafi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73238"/>
            <a:ext cx="17573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3068638"/>
            <a:ext cx="8510588" cy="1325562"/>
          </a:xfrm>
        </p:spPr>
        <p:txBody>
          <a:bodyPr/>
          <a:lstStyle/>
          <a:p>
            <a:pPr eaLnBrk="1" hangingPunct="1"/>
            <a:r>
              <a:rPr lang="de-DE" altLang="de-DE" sz="4000">
                <a:solidFill>
                  <a:srgbClr val="00B050"/>
                </a:solidFill>
              </a:rPr>
              <a:t>Aus unserem Schulprogramm</a:t>
            </a:r>
          </a:p>
        </p:txBody>
      </p:sp>
      <p:sp>
        <p:nvSpPr>
          <p:cNvPr id="198658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5613" y="4221163"/>
            <a:ext cx="8226425" cy="21605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Soziale Lernformen und soziale Verantwortung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Umwelt- und Gesundheitserziehung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Weiterentwicklung der Unterrichtsqualität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Ganztagsbetreuung und Freizeitangebote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Anti-Gewalt-Konzept (Buddys, Schulsozialarbeit, ETEP)</a:t>
            </a:r>
          </a:p>
        </p:txBody>
      </p:sp>
      <p:sp>
        <p:nvSpPr>
          <p:cNvPr id="198661" name="Rectangle 5"/>
          <p:cNvSpPr>
            <a:spLocks noRot="1" noChangeArrowheads="1"/>
          </p:cNvSpPr>
          <p:nvPr/>
        </p:nvSpPr>
        <p:spPr bwMode="auto">
          <a:xfrm>
            <a:off x="301625" y="765175"/>
            <a:ext cx="8510588" cy="788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Brodowin-Schule Lichtenberg</a:t>
            </a:r>
          </a:p>
        </p:txBody>
      </p:sp>
      <p:pic>
        <p:nvPicPr>
          <p:cNvPr id="23557" name="Picture 6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598613"/>
            <a:ext cx="2532062" cy="18986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0" grpId="0"/>
      <p:bldP spid="19865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684213" y="1023938"/>
            <a:ext cx="76390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>
                <a:solidFill>
                  <a:srgbClr val="92D050"/>
                </a:solidFill>
                <a:latin typeface="Arial" charset="0"/>
              </a:rPr>
              <a:t>Buddy / Konfliktlotsen / Gewaltprävention</a:t>
            </a:r>
          </a:p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900" b="1">
                <a:solidFill>
                  <a:srgbClr val="92D050"/>
                </a:solidFill>
                <a:latin typeface="Arial" charset="0"/>
              </a:rPr>
              <a:t>Der Entwicklung der sozialen Kompetenz und zur Gewaltprävention dient die sogenannte Buddyarbeit und der Einsatz von Konfliktlotsen</a:t>
            </a:r>
            <a:br>
              <a:rPr lang="de-DE" altLang="de-DE" sz="900" b="1">
                <a:solidFill>
                  <a:srgbClr val="92D050"/>
                </a:solidFill>
                <a:latin typeface="Arial" charset="0"/>
              </a:rPr>
            </a:br>
            <a:endParaRPr lang="de-DE" altLang="de-DE" sz="1800">
              <a:solidFill>
                <a:srgbClr val="92D050"/>
              </a:solidFill>
              <a:latin typeface="Arial" charset="0"/>
            </a:endParaRPr>
          </a:p>
        </p:txBody>
      </p:sp>
      <p:graphicFrame>
        <p:nvGraphicFramePr>
          <p:cNvPr id="197734" name="Group 102"/>
          <p:cNvGraphicFramePr>
            <a:graphicFrameLocks noGrp="1"/>
          </p:cNvGraphicFramePr>
          <p:nvPr/>
        </p:nvGraphicFramePr>
        <p:xfrm>
          <a:off x="701675" y="1560513"/>
          <a:ext cx="7875588" cy="4921251"/>
        </p:xfrm>
        <a:graphic>
          <a:graphicData uri="http://schemas.openxmlformats.org/drawingml/2006/table">
            <a:tbl>
              <a:tblPr/>
              <a:tblGrid>
                <a:gridCol w="1749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9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Maßnahmen</a:t>
                      </a: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Indikatoren</a:t>
                      </a: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45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Weiterentwicklung der Konfliktlotsenarbeit in den Jahrgangsstufen 5 und 6 sowie im Ganztagsbetrieb </a:t>
                      </a: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Die Konfliktlotsen sind fähig, weitgehend selbstständig auftretende Konflikte im Schulalltag moderierend zu schlichten. Gewaltvorfälle sind selten.</a:t>
                      </a: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168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Aufsichtshelfer (Pausenbuddys) </a:t>
                      </a:r>
                      <a:r>
                        <a:rPr kumimoji="0" 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                    </a:t>
                      </a: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Die Pausen bieten gute Möglichkeiten für Spiel und Entspannung. Die Hausordnung wird eingehalten.</a:t>
                      </a: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929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Einzelfallhelfer (Verhaltensbuddys) </a:t>
                      </a:r>
                      <a:r>
                        <a:rPr kumimoji="0" 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                       </a:t>
                      </a: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Schüler mit Verhaltensproblemen können durch die Unterstützung von Mitschülern ihr Verhalten besser kontrollieren.</a:t>
                      </a:r>
                    </a:p>
                  </a:txBody>
                  <a:tcPr marL="91442" marR="91442" marT="45714" marB="4571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7640" name="Picture 8" descr="00032_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14382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4" name="Picture 12" descr="logofaustl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5197475"/>
            <a:ext cx="12858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7" name="Picture 15" descr="lotsenlogo06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05013"/>
            <a:ext cx="1552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7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4031" r="21228" b="36198"/>
          <a:stretch>
            <a:fillRect/>
          </a:stretch>
        </p:blipFill>
        <p:spPr bwMode="auto">
          <a:xfrm>
            <a:off x="2411413" y="3284538"/>
            <a:ext cx="39719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2" descr="Schullog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Rot="1" noChangeArrowheads="1"/>
          </p:cNvSpPr>
          <p:nvPr/>
        </p:nvSpPr>
        <p:spPr bwMode="auto">
          <a:xfrm>
            <a:off x="250825" y="2205038"/>
            <a:ext cx="38068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>
                <a:solidFill>
                  <a:srgbClr val="00B050"/>
                </a:solidFill>
              </a:rPr>
              <a:t>Mareike Mayer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>
                <a:solidFill>
                  <a:srgbClr val="00B050"/>
                </a:solidFill>
              </a:rPr>
              <a:t>Erziehungs- und Bildungswissenschaftlerin (MA)</a:t>
            </a:r>
          </a:p>
        </p:txBody>
      </p:sp>
      <p:sp>
        <p:nvSpPr>
          <p:cNvPr id="6" name="Rectangle 4"/>
          <p:cNvSpPr txBox="1">
            <a:spLocks noRot="1" noChangeArrowheads="1"/>
          </p:cNvSpPr>
          <p:nvPr/>
        </p:nvSpPr>
        <p:spPr bwMode="auto">
          <a:xfrm>
            <a:off x="3719513" y="2203450"/>
            <a:ext cx="3805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>
                <a:solidFill>
                  <a:srgbClr val="00B050"/>
                </a:solidFill>
              </a:rPr>
              <a:t>Jens Blasius</a:t>
            </a:r>
          </a:p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>
                <a:solidFill>
                  <a:srgbClr val="00B050"/>
                </a:solidFill>
              </a:rPr>
              <a:t>Dipl. Sozialarbeiter/ -pädagoge</a:t>
            </a:r>
          </a:p>
        </p:txBody>
      </p:sp>
      <p:sp>
        <p:nvSpPr>
          <p:cNvPr id="7" name="Rectangle 4"/>
          <p:cNvSpPr txBox="1">
            <a:spLocks noRot="1" noChangeArrowheads="1"/>
          </p:cNvSpPr>
          <p:nvPr/>
        </p:nvSpPr>
        <p:spPr bwMode="auto">
          <a:xfrm>
            <a:off x="300038" y="908050"/>
            <a:ext cx="85105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4000">
                <a:solidFill>
                  <a:srgbClr val="00B050"/>
                </a:solidFill>
              </a:rPr>
              <a:t>Unsere Schulsozialarbeit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4" name="Picture 6" descr="baum_ex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28775"/>
            <a:ext cx="3960812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Schullog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Picture 4" descr="lg_home_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16113"/>
            <a:ext cx="15621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8" name="Picture 10" descr="lg_home_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15621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0038" y="3429000"/>
            <a:ext cx="8510587" cy="965200"/>
          </a:xfrm>
        </p:spPr>
        <p:txBody>
          <a:bodyPr/>
          <a:lstStyle/>
          <a:p>
            <a:pPr eaLnBrk="1" hangingPunct="1"/>
            <a:r>
              <a:rPr lang="de-DE" altLang="de-DE" sz="4000">
                <a:solidFill>
                  <a:srgbClr val="00B050"/>
                </a:solidFill>
              </a:rPr>
              <a:t>Aus unserem Schulprogramm</a:t>
            </a:r>
          </a:p>
        </p:txBody>
      </p:sp>
      <p:sp>
        <p:nvSpPr>
          <p:cNvPr id="191490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5613" y="4292600"/>
            <a:ext cx="8226425" cy="208915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Soziale Lernformen und soziale Verantwortung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Umwelt- und Gesundheitserziehung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Weiterentwicklung der Unterrichtsqualität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Ganztagsbetreuung und Freizeitangebote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Anti-Gewalt-Konzept (Buddys, Schulsozialarbeit, ETEP)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de-DE" sz="2400" dirty="0">
                <a:solidFill>
                  <a:srgbClr val="92D050"/>
                </a:solidFill>
              </a:rPr>
              <a:t>Sprachförderung und Inklusion</a:t>
            </a:r>
          </a:p>
        </p:txBody>
      </p:sp>
      <p:sp>
        <p:nvSpPr>
          <p:cNvPr id="191493" name="Rectangle 5"/>
          <p:cNvSpPr>
            <a:spLocks noRot="1" noChangeArrowheads="1"/>
          </p:cNvSpPr>
          <p:nvPr/>
        </p:nvSpPr>
        <p:spPr bwMode="auto">
          <a:xfrm>
            <a:off x="301625" y="454025"/>
            <a:ext cx="8510588" cy="1390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Brodowin-Schule Lichtenberg</a:t>
            </a:r>
          </a:p>
        </p:txBody>
      </p:sp>
      <p:pic>
        <p:nvPicPr>
          <p:cNvPr id="27653" name="Picture 6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Inhaltsplatzhalt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6838" y="1598613"/>
            <a:ext cx="3511550" cy="19748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2" grpId="0"/>
      <p:bldP spid="19149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sp>
        <p:nvSpPr>
          <p:cNvPr id="2867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sp>
        <p:nvSpPr>
          <p:cNvPr id="2867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464613"/>
              </p:ext>
            </p:extLst>
          </p:nvPr>
        </p:nvGraphicFramePr>
        <p:xfrm>
          <a:off x="0" y="4365625"/>
          <a:ext cx="7885113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6" name="Diagramm" r:id="rId3" imgW="6277070" imgH="3962495" progId="MSGraph.Chart.8">
                  <p:embed/>
                </p:oleObj>
              </mc:Choice>
              <mc:Fallback>
                <p:oleObj name="Diagramm" r:id="rId3" imgW="6277070" imgH="3962495" progId="MSGraph.Chart.8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65625"/>
                        <a:ext cx="7885113" cy="239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graphicFrame>
        <p:nvGraphicFramePr>
          <p:cNvPr id="28680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645160"/>
              </p:ext>
            </p:extLst>
          </p:nvPr>
        </p:nvGraphicFramePr>
        <p:xfrm>
          <a:off x="323850" y="896938"/>
          <a:ext cx="7561263" cy="330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7" name="Chart" r:id="rId5" imgW="6495955" imgH="4876895" progId="MSGraph.Chart.8">
                  <p:embed/>
                </p:oleObj>
              </mc:Choice>
              <mc:Fallback>
                <p:oleObj name="Chart" r:id="rId5" imgW="6495955" imgH="4876895" progId="MSGraph.Chart.8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896938"/>
                        <a:ext cx="7561263" cy="330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8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 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hullog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/>
          <p:cNvSpPr>
            <a:spLocks noRot="1" noChangeArrowheads="1"/>
          </p:cNvSpPr>
          <p:nvPr/>
        </p:nvSpPr>
        <p:spPr bwMode="auto">
          <a:xfrm>
            <a:off x="301625" y="908050"/>
            <a:ext cx="8510588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Brodowin-Schule Lichtenberg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0" y="1438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0" y="1881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555127"/>
              </p:ext>
            </p:extLst>
          </p:nvPr>
        </p:nvGraphicFramePr>
        <p:xfrm>
          <a:off x="-566738" y="1389063"/>
          <a:ext cx="5148263" cy="357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2" name="Diagramm" r:id="rId4" imgW="5705570" imgH="3971925" progId="MSGraph.Chart.8">
                  <p:embed/>
                </p:oleObj>
              </mc:Choice>
              <mc:Fallback>
                <p:oleObj name="Diagramm" r:id="rId4" imgW="5705570" imgH="3971925" progId="MSGraph.Chart.8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66738" y="1389063"/>
                        <a:ext cx="5148263" cy="357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 altLang="de-DE"/>
          </a:p>
        </p:txBody>
      </p:sp>
      <p:graphicFrame>
        <p:nvGraphicFramePr>
          <p:cNvPr id="2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584311"/>
              </p:ext>
            </p:extLst>
          </p:nvPr>
        </p:nvGraphicFramePr>
        <p:xfrm>
          <a:off x="3843338" y="3652838"/>
          <a:ext cx="5434012" cy="335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073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" grpId="0"/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07950" y="912813"/>
            <a:ext cx="7416800" cy="1355725"/>
          </a:xfrm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alt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Berliner Schulsystem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5613" y="3068638"/>
            <a:ext cx="8226425" cy="3027362"/>
          </a:xfrm>
        </p:spPr>
        <p:txBody>
          <a:bodyPr/>
          <a:lstStyle/>
          <a:p>
            <a:pPr indent="-341313" eaLnBrk="1" hangingPunct="1">
              <a:spcBef>
                <a:spcPts val="900"/>
              </a:spcBef>
              <a:buSzPct val="115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altLang="de-DE" sz="3600" dirty="0">
                <a:solidFill>
                  <a:schemeClr val="accent3">
                    <a:lumMod val="50000"/>
                  </a:schemeClr>
                </a:solidFill>
              </a:rPr>
              <a:t>seit Schuljahr 2011/12:</a:t>
            </a:r>
          </a:p>
          <a:p>
            <a:pPr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altLang="de-DE" sz="2800" dirty="0">
                <a:solidFill>
                  <a:srgbClr val="00B050"/>
                </a:solidFill>
              </a:rPr>
              <a:t>Grundschule (Klasse 1-6)</a:t>
            </a:r>
          </a:p>
          <a:p>
            <a:pPr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altLang="de-DE" sz="2800" dirty="0">
                <a:solidFill>
                  <a:srgbClr val="00B050"/>
                </a:solidFill>
              </a:rPr>
              <a:t>Integrierte Sekundarschule (Klasse 7-10-13)</a:t>
            </a:r>
          </a:p>
          <a:p>
            <a:pPr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altLang="de-DE" sz="2800" dirty="0">
                <a:solidFill>
                  <a:srgbClr val="00B050"/>
                </a:solidFill>
              </a:rPr>
              <a:t>Gymnasium (Klasse 7-12)</a:t>
            </a:r>
          </a:p>
          <a:p>
            <a:pPr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altLang="de-DE" sz="2800" dirty="0">
                <a:solidFill>
                  <a:srgbClr val="00B050"/>
                </a:solidFill>
              </a:rPr>
              <a:t>(Gemeinschaftsschule: Klasse 1-10-13)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 descr="cid:image001.png@01D6FE2B.0BA17DB0">
            <a:extLst>
              <a:ext uri="{FF2B5EF4-FFF2-40B4-BE49-F238E27FC236}">
                <a16:creationId xmlns:a16="http://schemas.microsoft.com/office/drawing/2014/main" id="{6934B9EF-7562-433F-9FCA-FCD4AA44E6D0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73338"/>
            <a:ext cx="2447925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207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Brodowin-Schule Lichtenberg</a:t>
            </a:r>
          </a:p>
        </p:txBody>
      </p:sp>
      <p:pic>
        <p:nvPicPr>
          <p:cNvPr id="31747" name="Picture 3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566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849855"/>
              </p:ext>
            </p:extLst>
          </p:nvPr>
        </p:nvGraphicFramePr>
        <p:xfrm>
          <a:off x="35496" y="1392239"/>
          <a:ext cx="8600503" cy="5349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5613" y="127000"/>
            <a:ext cx="8224837" cy="2078038"/>
          </a:xfrm>
        </p:spPr>
        <p:txBody>
          <a:bodyPr/>
          <a:lstStyle/>
          <a:p>
            <a:pPr eaLnBrk="1" hangingPunct="1"/>
            <a:r>
              <a:rPr lang="de-DE" altLang="de-DE" b="1"/>
              <a:t>Brodowin-Schule Lichtenberg</a:t>
            </a:r>
          </a:p>
        </p:txBody>
      </p:sp>
      <p:sp>
        <p:nvSpPr>
          <p:cNvPr id="32771" name="Inhaltsplatzhalter 5"/>
          <p:cNvSpPr>
            <a:spLocks noGrp="1"/>
          </p:cNvSpPr>
          <p:nvPr>
            <p:ph sz="half" idx="1"/>
          </p:nvPr>
        </p:nvSpPr>
        <p:spPr>
          <a:xfrm>
            <a:off x="260350" y="1412875"/>
            <a:ext cx="8540750" cy="61753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de-DE" altLang="de-DE" sz="3600">
                <a:solidFill>
                  <a:srgbClr val="00B050"/>
                </a:solidFill>
              </a:rPr>
              <a:t>Schulanmeldung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>
          <a:xfrm>
            <a:off x="303278" y="1929275"/>
            <a:ext cx="8734871" cy="4326359"/>
          </a:xfrm>
        </p:spPr>
        <p:txBody>
          <a:bodyPr/>
          <a:lstStyle/>
          <a:p>
            <a:pPr eaLnBrk="1" hangingPunct="1">
              <a:defRPr/>
            </a:pPr>
            <a:r>
              <a:rPr lang="de-DE" sz="2800" dirty="0"/>
              <a:t>erforderliche Unterlagen (Meldebescheinigung, Geburtsurkunde, Nachweis Sorgerecht/ Negativbescheinigung/ Vormundschaft), Heiratsurkunde, Personalausweis, Impfnachweis, </a:t>
            </a:r>
            <a:r>
              <a:rPr lang="de-DE" sz="2800" dirty="0" err="1"/>
              <a:t>Schul</a:t>
            </a:r>
            <a:r>
              <a:rPr lang="de-DE" sz="2800" dirty="0"/>
              <a:t> 109, Fragebogen der Schule, Anmeldung Schulanfänger, Anmeldung Religion/LK, </a:t>
            </a:r>
            <a:r>
              <a:rPr lang="de-DE" sz="2800" dirty="0" err="1"/>
              <a:t>eFöB</a:t>
            </a:r>
            <a:r>
              <a:rPr lang="de-DE" sz="2800" dirty="0"/>
              <a:t>-Antrag </a:t>
            </a:r>
          </a:p>
          <a:p>
            <a:pPr eaLnBrk="1" hangingPunct="1">
              <a:defRPr/>
            </a:pPr>
            <a:r>
              <a:rPr lang="de-DE" sz="2800" dirty="0"/>
              <a:t>Besondere Förderung und Rückstellungen</a:t>
            </a:r>
          </a:p>
          <a:p>
            <a:pPr eaLnBrk="1" hangingPunct="1">
              <a:defRPr/>
            </a:pPr>
            <a:r>
              <a:rPr lang="de-DE" sz="2800" dirty="0"/>
              <a:t>Aufnahme in eine andere Grundschule</a:t>
            </a:r>
          </a:p>
          <a:p>
            <a:pPr eaLnBrk="1" hangingPunct="1">
              <a:defRPr/>
            </a:pPr>
            <a:r>
              <a:rPr lang="de-DE" sz="2800" dirty="0">
                <a:solidFill>
                  <a:srgbClr val="FF0000"/>
                </a:solidFill>
              </a:rPr>
              <a:t>Anmeldezeitraum: 07.10. bis 18.10.2024</a:t>
            </a:r>
          </a:p>
          <a:p>
            <a:pPr marL="400050" lvl="1" indent="0" eaLnBrk="1" hangingPunct="1">
              <a:spcBef>
                <a:spcPts val="0"/>
              </a:spcBef>
              <a:buNone/>
              <a:defRPr/>
            </a:pPr>
            <a:r>
              <a:rPr lang="de-DE" sz="1800" i="1" dirty="0">
                <a:solidFill>
                  <a:srgbClr val="FF0000"/>
                </a:solidFill>
              </a:rPr>
              <a:t>Bitte Termin beachten! Terminänderung per Mail oder Telefon.</a:t>
            </a:r>
          </a:p>
          <a:p>
            <a:pPr marL="400050" lvl="1" indent="0" eaLnBrk="1" hangingPunct="1">
              <a:spcBef>
                <a:spcPts val="0"/>
              </a:spcBef>
              <a:buNone/>
              <a:defRPr/>
            </a:pPr>
            <a:br>
              <a:rPr lang="de-DE" sz="1800" i="1" dirty="0"/>
            </a:br>
            <a:endParaRPr lang="de-DE" sz="1800" i="1" dirty="0"/>
          </a:p>
          <a:p>
            <a:pPr eaLnBrk="1" hangingPunct="1">
              <a:defRPr/>
            </a:pPr>
            <a:endParaRPr lang="de-DE" dirty="0"/>
          </a:p>
        </p:txBody>
      </p:sp>
      <p:pic>
        <p:nvPicPr>
          <p:cNvPr id="32773" name="Picture 3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0" y="566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122396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alt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Unsere Klassen im SJ 2024/25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2" y="1340768"/>
            <a:ext cx="201612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4860032" y="3955869"/>
            <a:ext cx="410445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800" dirty="0">
                <a:solidFill>
                  <a:srgbClr val="00B050"/>
                </a:solidFill>
              </a:rPr>
              <a:t>0. Elternversammlung</a:t>
            </a:r>
          </a:p>
          <a:p>
            <a:pPr algn="ctr"/>
            <a:r>
              <a:rPr lang="de-DE" altLang="de-DE" sz="3600" dirty="0">
                <a:solidFill>
                  <a:srgbClr val="00B050"/>
                </a:solidFill>
              </a:rPr>
              <a:t>17.06.2025</a:t>
            </a:r>
          </a:p>
          <a:p>
            <a:pPr algn="ctr"/>
            <a:r>
              <a:rPr lang="de-DE" altLang="de-DE" sz="3600" dirty="0">
                <a:solidFill>
                  <a:srgbClr val="00B050"/>
                </a:solidFill>
              </a:rPr>
              <a:t>ca. 18:00 Uhr</a:t>
            </a:r>
            <a:endParaRPr lang="de-DE" altLang="de-DE" dirty="0">
              <a:solidFill>
                <a:srgbClr val="00B050"/>
              </a:solidFill>
            </a:endParaRPr>
          </a:p>
        </p:txBody>
      </p:sp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467544" y="1457325"/>
            <a:ext cx="4896544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dirty="0">
                <a:solidFill>
                  <a:srgbClr val="00B050"/>
                </a:solidFill>
              </a:rPr>
              <a:t>1a – Fr. Aulfes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1b – Fr. Taubert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1c – Fr. </a:t>
            </a:r>
            <a:r>
              <a:rPr lang="de-DE" altLang="de-DE" sz="2000" dirty="0" err="1">
                <a:solidFill>
                  <a:srgbClr val="00B050"/>
                </a:solidFill>
              </a:rPr>
              <a:t>Hollmotz</a:t>
            </a:r>
            <a:endParaRPr lang="de-DE" altLang="de-DE" sz="2000" dirty="0">
              <a:solidFill>
                <a:srgbClr val="00B050"/>
              </a:solidFill>
            </a:endParaRPr>
          </a:p>
          <a:p>
            <a:r>
              <a:rPr lang="de-DE" altLang="de-DE" sz="2000" dirty="0">
                <a:solidFill>
                  <a:srgbClr val="00B050"/>
                </a:solidFill>
              </a:rPr>
              <a:t>1d – Fr. Ziegler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1e – Fr. Bretschneider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2a – Fr. Neumann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2b – Fr. Schramm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2c – Fr. Boro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2d – Fr. Benz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2e – Fr. Schacht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3a – Fr. Möhle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3b – Fr. Busse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3c – Fr. Wiegand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3d – Hr. Topornicki</a:t>
            </a:r>
          </a:p>
          <a:p>
            <a:r>
              <a:rPr lang="de-DE" altLang="de-DE" sz="2000" dirty="0">
                <a:solidFill>
                  <a:srgbClr val="00B050"/>
                </a:solidFill>
              </a:rPr>
              <a:t>3e – Fr. Strecker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5613" y="692150"/>
            <a:ext cx="8226425" cy="122396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alt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Einschulungsfeier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5613" y="3922713"/>
            <a:ext cx="8226425" cy="2530475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 dirty="0">
                <a:solidFill>
                  <a:srgbClr val="00B050"/>
                </a:solidFill>
              </a:rPr>
              <a:t>Am 13. September 2025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 dirty="0">
                <a:solidFill>
                  <a:srgbClr val="00B050"/>
                </a:solidFill>
              </a:rPr>
              <a:t>Turnhalle/ Hof der Brodowin-Schule</a:t>
            </a:r>
          </a:p>
          <a:p>
            <a:pPr marL="741363" lvl="1" indent="-284163" eaLnBrk="1" hangingPunct="1">
              <a:spcBef>
                <a:spcPts val="600"/>
              </a:spcBef>
              <a:buClr>
                <a:srgbClr val="EAEAEA"/>
              </a:buClr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 dirty="0">
                <a:solidFill>
                  <a:srgbClr val="00B050"/>
                </a:solidFill>
              </a:rPr>
              <a:t>9:00 Uhr</a:t>
            </a:r>
          </a:p>
          <a:p>
            <a:pPr marL="741363" lvl="1" indent="-284163" eaLnBrk="1" hangingPunct="1">
              <a:spcBef>
                <a:spcPts val="600"/>
              </a:spcBef>
              <a:buClr>
                <a:srgbClr val="EAEAEA"/>
              </a:buClr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 dirty="0">
                <a:solidFill>
                  <a:srgbClr val="00B050"/>
                </a:solidFill>
              </a:rPr>
              <a:t>10:00 Uhr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1916113"/>
            <a:ext cx="208597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19250"/>
            <a:ext cx="288766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2" y="2060848"/>
            <a:ext cx="33242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338296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br>
              <a:rPr lang="de-DE" altLang="de-DE" sz="4000" dirty="0">
                <a:latin typeface="Mead Bold" charset="0"/>
              </a:rPr>
            </a:br>
            <a:r>
              <a:rPr lang="de-DE" altLang="de-DE" sz="4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</a:t>
            </a: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5700"/>
            <a:ext cx="166528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r="21278"/>
          <a:stretch>
            <a:fillRect/>
          </a:stretch>
        </p:blipFill>
        <p:spPr bwMode="auto">
          <a:xfrm>
            <a:off x="7164388" y="1155700"/>
            <a:ext cx="173037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16338"/>
            <a:ext cx="3628910" cy="204126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44525"/>
            <a:ext cx="4089636" cy="3092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 decel="100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5613" y="692150"/>
            <a:ext cx="8226425" cy="108108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alt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Grundschule in Berlin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5613" y="3922713"/>
            <a:ext cx="8226425" cy="2530475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 dirty="0">
                <a:solidFill>
                  <a:srgbClr val="92D050"/>
                </a:solidFill>
              </a:rPr>
              <a:t>Flexible Anfangsphase (Klasse 1 und 2)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 dirty="0">
                <a:solidFill>
                  <a:srgbClr val="00B050"/>
                </a:solidFill>
              </a:rPr>
              <a:t>Jahrgangsübergreifendes und jahrgangsbezogenes Lernen (JÜL und </a:t>
            </a:r>
            <a:r>
              <a:rPr lang="de-DE" altLang="de-DE" sz="2400" b="1" u="sng" dirty="0" err="1">
                <a:solidFill>
                  <a:srgbClr val="00B050"/>
                </a:solidFill>
              </a:rPr>
              <a:t>JaBL</a:t>
            </a:r>
            <a:r>
              <a:rPr lang="de-DE" altLang="de-DE" sz="2400" dirty="0">
                <a:solidFill>
                  <a:srgbClr val="00B050"/>
                </a:solidFill>
              </a:rPr>
              <a:t>)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 dirty="0">
                <a:solidFill>
                  <a:srgbClr val="92D050"/>
                </a:solidFill>
              </a:rPr>
              <a:t>Erste Fremdsprache ab Klasse 3 - Englisch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 dirty="0">
                <a:solidFill>
                  <a:srgbClr val="00B050"/>
                </a:solidFill>
              </a:rPr>
              <a:t>Fachunterricht ab Klasse 5 – </a:t>
            </a:r>
            <a:r>
              <a:rPr lang="de-DE" altLang="de-DE" sz="2400" dirty="0" err="1">
                <a:solidFill>
                  <a:srgbClr val="00B050"/>
                </a:solidFill>
              </a:rPr>
              <a:t>NaWi</a:t>
            </a:r>
            <a:r>
              <a:rPr lang="de-DE" altLang="de-DE" sz="2400" dirty="0">
                <a:solidFill>
                  <a:srgbClr val="00B050"/>
                </a:solidFill>
              </a:rPr>
              <a:t>, </a:t>
            </a:r>
            <a:r>
              <a:rPr lang="de-DE" altLang="de-DE" sz="2400" dirty="0" err="1">
                <a:solidFill>
                  <a:srgbClr val="00B050"/>
                </a:solidFill>
              </a:rPr>
              <a:t>GeWi</a:t>
            </a:r>
            <a:endParaRPr lang="de-DE" altLang="de-DE" sz="2400" dirty="0">
              <a:solidFill>
                <a:srgbClr val="00B050"/>
              </a:solidFill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400" dirty="0">
                <a:solidFill>
                  <a:srgbClr val="92D050"/>
                </a:solidFill>
              </a:rPr>
              <a:t>Pflichtunterricht und zusätzliche Angebote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84350"/>
            <a:ext cx="26733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0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20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20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5613" y="549275"/>
            <a:ext cx="8226425" cy="143986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alt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Brodowin-Schule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84313"/>
            <a:ext cx="4497387" cy="4537075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 dirty="0">
                <a:solidFill>
                  <a:srgbClr val="00B050"/>
                </a:solidFill>
              </a:rPr>
              <a:t>benannt nach dem </a:t>
            </a:r>
            <a:r>
              <a:rPr lang="de-DE" altLang="de-DE" sz="2800" dirty="0" err="1">
                <a:solidFill>
                  <a:srgbClr val="00B050"/>
                </a:solidFill>
              </a:rPr>
              <a:t>Ökodorf</a:t>
            </a:r>
            <a:r>
              <a:rPr lang="de-DE" altLang="de-DE" sz="2800" dirty="0">
                <a:solidFill>
                  <a:srgbClr val="00B050"/>
                </a:solidFill>
              </a:rPr>
              <a:t> </a:t>
            </a:r>
            <a:r>
              <a:rPr lang="de-DE" altLang="de-DE" sz="2800" dirty="0" err="1">
                <a:solidFill>
                  <a:srgbClr val="00B050"/>
                </a:solidFill>
              </a:rPr>
              <a:t>Brodowin</a:t>
            </a:r>
            <a:endParaRPr lang="de-DE" altLang="de-DE" sz="2800" dirty="0">
              <a:solidFill>
                <a:srgbClr val="00B050"/>
              </a:solidFill>
            </a:endParaRPr>
          </a:p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2800" dirty="0">
              <a:solidFill>
                <a:srgbClr val="00B050"/>
              </a:solidFill>
            </a:endParaRPr>
          </a:p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2800" dirty="0">
              <a:solidFill>
                <a:srgbClr val="00B050"/>
              </a:solidFill>
            </a:endParaRPr>
          </a:p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 dirty="0">
                <a:solidFill>
                  <a:srgbClr val="00B050"/>
                </a:solidFill>
              </a:rPr>
              <a:t>Biologisch-dynamische Landwirtschaft nach Demeter-Richtlinien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 dirty="0">
                <a:solidFill>
                  <a:srgbClr val="00B050"/>
                </a:solidFill>
              </a:rPr>
              <a:t>Schule mit sozioökologischem Profil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CCECFF"/>
              </a:buClr>
              <a:buSzPct val="11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2800" dirty="0">
                <a:solidFill>
                  <a:srgbClr val="00B050"/>
                </a:solidFill>
              </a:rPr>
              <a:t>enge Kooperation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00213"/>
            <a:ext cx="3760787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33825"/>
            <a:ext cx="3759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2375"/>
            <a:ext cx="12096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2997200"/>
            <a:ext cx="8510588" cy="1325563"/>
          </a:xfrm>
        </p:spPr>
        <p:txBody>
          <a:bodyPr/>
          <a:lstStyle/>
          <a:p>
            <a:pPr eaLnBrk="1" hangingPunct="1"/>
            <a:r>
              <a:rPr lang="de-DE" altLang="de-DE" sz="4000">
                <a:solidFill>
                  <a:srgbClr val="00B050"/>
                </a:solidFill>
                <a:latin typeface="Broadway" pitchFamily="82" charset="0"/>
              </a:rPr>
              <a:t>Aus unserem Schulprogramm</a:t>
            </a:r>
          </a:p>
        </p:txBody>
      </p:sp>
      <p:sp>
        <p:nvSpPr>
          <p:cNvPr id="176131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42913" y="4076700"/>
            <a:ext cx="8226425" cy="2449513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de-DE" altLang="de-DE" sz="2800">
                <a:solidFill>
                  <a:srgbClr val="92D050"/>
                </a:solidFill>
              </a:rPr>
              <a:t>Soziale Lernformen und soziale Verantwortung</a:t>
            </a:r>
          </a:p>
        </p:txBody>
      </p:sp>
      <p:sp>
        <p:nvSpPr>
          <p:cNvPr id="176134" name="Rectangle 6"/>
          <p:cNvSpPr>
            <a:spLocks noRot="1" noChangeArrowheads="1"/>
          </p:cNvSpPr>
          <p:nvPr/>
        </p:nvSpPr>
        <p:spPr bwMode="auto">
          <a:xfrm>
            <a:off x="301625" y="620713"/>
            <a:ext cx="8510588" cy="1223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de-D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Brodowin-Schule Lichtenberg</a:t>
            </a:r>
          </a:p>
        </p:txBody>
      </p:sp>
      <p:pic>
        <p:nvPicPr>
          <p:cNvPr id="7173" name="Picture 7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44001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Inhaltsplatzhalt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598613"/>
            <a:ext cx="2389187" cy="17907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  <p:bldP spid="1761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Schul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27088" y="692150"/>
            <a:ext cx="230505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feld 1"/>
          <p:cNvSpPr txBox="1">
            <a:spLocks noChangeArrowheads="1"/>
          </p:cNvSpPr>
          <p:nvPr/>
        </p:nvSpPr>
        <p:spPr bwMode="auto">
          <a:xfrm>
            <a:off x="2555875" y="938097"/>
            <a:ext cx="40322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500" b="1" dirty="0">
                <a:solidFill>
                  <a:srgbClr val="92D050"/>
                </a:solidFill>
              </a:rPr>
              <a:t>Familienklasse</a:t>
            </a:r>
          </a:p>
          <a:p>
            <a:pPr algn="ctr"/>
            <a:r>
              <a:rPr lang="de-DE" altLang="de-DE" sz="2000" b="1" i="1" dirty="0">
                <a:solidFill>
                  <a:srgbClr val="92D050"/>
                </a:solidFill>
              </a:rPr>
              <a:t>Klasse 1-3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45918"/>
            <a:ext cx="1567433" cy="31947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7" y="1815876"/>
            <a:ext cx="2362994" cy="483168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r="5237" b="11019"/>
          <a:stretch/>
        </p:blipFill>
        <p:spPr>
          <a:xfrm>
            <a:off x="4674023" y="1815877"/>
            <a:ext cx="2743944" cy="48316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39" y="3681413"/>
            <a:ext cx="1441361" cy="2966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827088" y="692150"/>
            <a:ext cx="230505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feld 1"/>
          <p:cNvSpPr txBox="1">
            <a:spLocks noChangeArrowheads="1"/>
          </p:cNvSpPr>
          <p:nvPr/>
        </p:nvSpPr>
        <p:spPr bwMode="auto">
          <a:xfrm>
            <a:off x="2555875" y="938097"/>
            <a:ext cx="40322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500" b="1" dirty="0">
                <a:solidFill>
                  <a:srgbClr val="92D050"/>
                </a:solidFill>
              </a:rPr>
              <a:t>Übergangsklasse</a:t>
            </a:r>
          </a:p>
          <a:p>
            <a:pPr algn="ctr"/>
            <a:r>
              <a:rPr lang="de-DE" altLang="de-DE" sz="2000" b="1" i="1" dirty="0">
                <a:solidFill>
                  <a:srgbClr val="92D050"/>
                </a:solidFill>
              </a:rPr>
              <a:t>Klasse 3-6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16832"/>
            <a:ext cx="7761172" cy="3600400"/>
          </a:xfrm>
          <a:prstGeom prst="rect">
            <a:avLst/>
          </a:prstGeom>
        </p:spPr>
      </p:pic>
      <p:pic>
        <p:nvPicPr>
          <p:cNvPr id="8196" name="Picture 2" descr="Schullog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5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 descr="Zeitungsausschni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261302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20120211_1033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2803525"/>
            <a:ext cx="463073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Schullog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12875"/>
            <a:ext cx="1309688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27088" y="692150"/>
            <a:ext cx="230505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feld 1"/>
          <p:cNvSpPr txBox="1">
            <a:spLocks noChangeArrowheads="1"/>
          </p:cNvSpPr>
          <p:nvPr/>
        </p:nvSpPr>
        <p:spPr bwMode="auto">
          <a:xfrm>
            <a:off x="3276600" y="1484313"/>
            <a:ext cx="40322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2500" b="1">
                <a:solidFill>
                  <a:srgbClr val="92D050"/>
                </a:solidFill>
              </a:rPr>
              <a:t>Tulpen für unsere Schule</a:t>
            </a:r>
          </a:p>
        </p:txBody>
      </p:sp>
    </p:spTree>
    <p:extLst>
      <p:ext uri="{BB962C8B-B14F-4D97-AF65-F5344CB8AC3E}">
        <p14:creationId xmlns:p14="http://schemas.microsoft.com/office/powerpoint/2010/main" val="6845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893</Words>
  <Application>Microsoft Office PowerPoint</Application>
  <PresentationFormat>Bildschirmpräsentation (4:3)</PresentationFormat>
  <Paragraphs>238</Paragraphs>
  <Slides>34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5" baseType="lpstr">
      <vt:lpstr>Aharoni</vt:lpstr>
      <vt:lpstr>Arial</vt:lpstr>
      <vt:lpstr>Broadway</vt:lpstr>
      <vt:lpstr>Calibri</vt:lpstr>
      <vt:lpstr>Mead Bold</vt:lpstr>
      <vt:lpstr>Times New Roman</vt:lpstr>
      <vt:lpstr>Trebuchet MS</vt:lpstr>
      <vt:lpstr>Wingdings</vt:lpstr>
      <vt:lpstr>Larissa</vt:lpstr>
      <vt:lpstr>Diagramm</vt:lpstr>
      <vt:lpstr>Chart</vt:lpstr>
      <vt:lpstr>Tag der Offenen Tür für die Schulanfänger*innen 2025/26</vt:lpstr>
      <vt:lpstr>    Schulleitung         SPB-Leitung Klassenleitung 2b</vt:lpstr>
      <vt:lpstr>Das Berliner Schulsystem</vt:lpstr>
      <vt:lpstr>Die Grundschule in Berlin</vt:lpstr>
      <vt:lpstr>Die Brodowin-Schule</vt:lpstr>
      <vt:lpstr>Aus unserem Schulprogramm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Aus unserem Schulprogramm</vt:lpstr>
      <vt:lpstr>Brodowin-Exkursionen</vt:lpstr>
      <vt:lpstr>Aus unserem Schulprogramm</vt:lpstr>
      <vt:lpstr>PowerPoint-Präsentation</vt:lpstr>
      <vt:lpstr>Aus unserem Schulprogramm</vt:lpstr>
      <vt:lpstr>PowerPoint-Präsentation</vt:lpstr>
      <vt:lpstr>PowerPoint-Präsentation</vt:lpstr>
      <vt:lpstr>PowerPoint-Präsentation</vt:lpstr>
      <vt:lpstr>PowerPoint-Präsentation</vt:lpstr>
      <vt:lpstr>Weihnachtsmarkt</vt:lpstr>
      <vt:lpstr> Brodowiner Sommerfest</vt:lpstr>
      <vt:lpstr>Aus unserem Schulprogramm</vt:lpstr>
      <vt:lpstr>PowerPoint-Präsentation</vt:lpstr>
      <vt:lpstr>PowerPoint-Präsentation</vt:lpstr>
      <vt:lpstr>PowerPoint-Präsentation</vt:lpstr>
      <vt:lpstr>Aus unserem Schulprogramm</vt:lpstr>
      <vt:lpstr>PowerPoint-Präsentation</vt:lpstr>
      <vt:lpstr>PowerPoint-Präsentation</vt:lpstr>
      <vt:lpstr>Brodowin-Schule Lichtenberg</vt:lpstr>
      <vt:lpstr>Brodowin-Schule Lichtenberg</vt:lpstr>
      <vt:lpstr>Unsere Klassen im SJ 2024/25</vt:lpstr>
      <vt:lpstr>Einschulungsfeier</vt:lpstr>
      <vt:lpstr> 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Elternversammlung der Schulanfänger 2004</dc:title>
  <dc:creator>Eccarius, Doreen</dc:creator>
  <cp:lastModifiedBy>Eccarius, Doreen</cp:lastModifiedBy>
  <cp:revision>140</cp:revision>
  <cp:lastPrinted>2023-09-28T14:00:57Z</cp:lastPrinted>
  <dcterms:created xsi:type="dcterms:W3CDTF">2004-06-09T07:41:20Z</dcterms:created>
  <dcterms:modified xsi:type="dcterms:W3CDTF">2024-09-26T14:11:29Z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