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1" r:id="rId3"/>
    <p:sldId id="271" r:id="rId4"/>
    <p:sldId id="305" r:id="rId5"/>
    <p:sldId id="316" r:id="rId6"/>
    <p:sldId id="286" r:id="rId7"/>
    <p:sldId id="314" r:id="rId8"/>
    <p:sldId id="265" r:id="rId9"/>
    <p:sldId id="266" r:id="rId10"/>
    <p:sldId id="315" r:id="rId11"/>
    <p:sldId id="312" r:id="rId12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1861-06A5-4006-9B91-0858F7705279}" type="datetimeFigureOut">
              <a:rPr lang="de-DE" smtClean="0"/>
              <a:t>17.06.2025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35C7-3B47-45EF-BF86-DFD2E2B33D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13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7696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71C2-2170-4659-931D-DF6797A2E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57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4501-4E7B-4EAD-9EA5-1204D88377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3A57-5730-44DD-B765-D6C30B50FA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68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27000"/>
            <a:ext cx="8224837" cy="14335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4837" cy="21717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4837" cy="21717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7DF7-008B-4A5F-8A6F-CD6E942611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19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27000"/>
            <a:ext cx="8224837" cy="14335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5425" cy="21717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598613"/>
            <a:ext cx="4037012" cy="21717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5613" y="3922713"/>
            <a:ext cx="8224837" cy="21717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4A0F-BBE7-498C-80D3-830224D1C1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25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1920875"/>
            <a:ext cx="8224837" cy="17351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F223-1C0D-48DD-8089-C26ACF2329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02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0E57-6AA5-4E1C-B9E3-46250410C9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6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5B05-0647-4236-9EB0-307F21DD25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8F3A-F3AA-43D5-AB7E-411B6A963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50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47A2-7261-48D7-A5AD-CA0C42A996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8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EA2A-897C-4A76-90A6-243595682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CA2C-2F43-453E-A008-D78A6AA913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75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A0D7-A954-4E68-9F7D-B8C947BF27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0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6712-2640-4722-9E19-95B1284F3B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2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CACFF3-6E85-4657-BE00-670BA4CD2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3" r:id="rId12"/>
    <p:sldLayoutId id="2147484855" r:id="rId13"/>
    <p:sldLayoutId id="214748485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istisch.de/bildung/humanistische-lebenskunde/angebote/humanistische-lebenskunde-als-unterrichtsfa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980728"/>
            <a:ext cx="8820472" cy="1019522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0. Elternversammlung2025/26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78550" y="6088063"/>
            <a:ext cx="2447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Font typeface="Times New Roman" pitchFamily="16" charset="0"/>
              <a:buNone/>
              <a:defRPr/>
            </a:pP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feld 1"/>
          <p:cNvSpPr txBox="1">
            <a:spLocks noChangeArrowheads="1"/>
          </p:cNvSpPr>
          <p:nvPr/>
        </p:nvSpPr>
        <p:spPr bwMode="auto">
          <a:xfrm>
            <a:off x="263525" y="1484313"/>
            <a:ext cx="6972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>
                <a:solidFill>
                  <a:srgbClr val="92D050"/>
                </a:solidFill>
              </a:rPr>
              <a:t>Schulpark Gemütlicher Hase e.V. - Förderverein der Brodowin-Grundschule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 descr="H:\Lehrerzimmer\Kennenlerntag\FotosPPT_Kennenlerntag\c750a507-3f43-4231-8d98-8aaa52588f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0514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DB07732-4D3E-416E-B181-4800E51E11DB}"/>
              </a:ext>
            </a:extLst>
          </p:cNvPr>
          <p:cNvSpPr txBox="1"/>
          <p:nvPr/>
        </p:nvSpPr>
        <p:spPr>
          <a:xfrm>
            <a:off x="6156176" y="3013501"/>
            <a:ext cx="267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Kuchenbasar und Getränke zur Einschulung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3382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br>
              <a:rPr lang="de-DE" altLang="de-DE" sz="4000" dirty="0">
                <a:latin typeface="Mead Bold" charset="0"/>
              </a:rPr>
            </a:br>
            <a:r>
              <a:rPr lang="de-DE" altLang="de-DE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5700"/>
            <a:ext cx="16652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r="21278"/>
          <a:stretch>
            <a:fillRect/>
          </a:stretch>
        </p:blipFill>
        <p:spPr bwMode="auto">
          <a:xfrm>
            <a:off x="7164388" y="1155700"/>
            <a:ext cx="17303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6338"/>
            <a:ext cx="3628910" cy="20412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4525"/>
            <a:ext cx="4089636" cy="3092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4031" r="21228" b="36198"/>
          <a:stretch>
            <a:fillRect/>
          </a:stretch>
        </p:blipFill>
        <p:spPr bwMode="auto">
          <a:xfrm>
            <a:off x="2411413" y="3284538"/>
            <a:ext cx="39719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2" descr="Schul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 bwMode="auto">
          <a:xfrm>
            <a:off x="250825" y="2205038"/>
            <a:ext cx="3806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B050"/>
                </a:solidFill>
              </a:rPr>
              <a:t>Mareike Mayer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B050"/>
                </a:solidFill>
              </a:rPr>
              <a:t>Erziehungs- und Bildungswissenschaftlerin (MA)</a:t>
            </a: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719513" y="2203450"/>
            <a:ext cx="3805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B050"/>
                </a:solidFill>
              </a:rPr>
              <a:t>Jens Blasius</a:t>
            </a:r>
          </a:p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B050"/>
                </a:solidFill>
              </a:rPr>
              <a:t>Dipl. Sozialarbeiter/ -pädagoge</a:t>
            </a: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 bwMode="auto">
          <a:xfrm>
            <a:off x="300038" y="908050"/>
            <a:ext cx="85105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>
                <a:solidFill>
                  <a:srgbClr val="00B050"/>
                </a:solidFill>
              </a:rPr>
              <a:t>Unsere Schulsozialarbeit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12875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827088" y="692150"/>
            <a:ext cx="230505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feld 1"/>
          <p:cNvSpPr txBox="1">
            <a:spLocks noChangeArrowheads="1"/>
          </p:cNvSpPr>
          <p:nvPr/>
        </p:nvSpPr>
        <p:spPr bwMode="auto">
          <a:xfrm>
            <a:off x="2555875" y="938097"/>
            <a:ext cx="4032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500" b="1" dirty="0">
                <a:solidFill>
                  <a:srgbClr val="92D050"/>
                </a:solidFill>
              </a:rPr>
              <a:t>Familienklasse</a:t>
            </a:r>
          </a:p>
          <a:p>
            <a:pPr algn="ctr"/>
            <a:r>
              <a:rPr lang="de-DE" altLang="de-DE" sz="2000" b="1" i="1" dirty="0">
                <a:solidFill>
                  <a:srgbClr val="92D050"/>
                </a:solidFill>
              </a:rPr>
              <a:t>Klasse 1-3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45918"/>
            <a:ext cx="1567433" cy="31947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07" y="1815876"/>
            <a:ext cx="2362994" cy="483168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r="5237" b="11019"/>
          <a:stretch/>
        </p:blipFill>
        <p:spPr>
          <a:xfrm>
            <a:off x="4674023" y="1815877"/>
            <a:ext cx="2743944" cy="48316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39" y="3681413"/>
            <a:ext cx="1441361" cy="296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288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Rectangle 5"/>
          <p:cNvSpPr>
            <a:spLocks noRot="1" noChangeArrowheads="1"/>
          </p:cNvSpPr>
          <p:nvPr/>
        </p:nvSpPr>
        <p:spPr bwMode="auto">
          <a:xfrm>
            <a:off x="323850" y="922338"/>
            <a:ext cx="8510588" cy="1138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 - </a:t>
            </a:r>
            <a:r>
              <a:rPr lang="de-DE" sz="4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SpB</a:t>
            </a:r>
            <a:endParaRPr lang="de-DE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de-DE" sz="3200" b="1" dirty="0">
              <a:solidFill>
                <a:srgbClr val="B7E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Anmeldung ist notwendig über Antrag beim Jugendamt und Vertragsschließung beim tjfbg </a:t>
            </a:r>
            <a:r>
              <a:rPr lang="de-DE" sz="2400" dirty="0" err="1">
                <a:solidFill>
                  <a:srgbClr val="92D050"/>
                </a:solidFill>
              </a:rPr>
              <a:t>gGmbh</a:t>
            </a:r>
            <a:r>
              <a:rPr lang="de-DE" sz="2400" dirty="0">
                <a:solidFill>
                  <a:srgbClr val="92D050"/>
                </a:solidFill>
              </a:rPr>
              <a:t> mit dem Bescheid vom Jugendamt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Betreuung nur mit gültigem Vertrag</a:t>
            </a:r>
          </a:p>
          <a:p>
            <a:endParaRPr lang="de-DE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Betreuung von 6-18 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ab 01.08.2025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Verschiedene Angebote</a:t>
            </a:r>
          </a:p>
          <a:p>
            <a:endParaRPr lang="de-DE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288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Rectangle 5"/>
          <p:cNvSpPr>
            <a:spLocks noRot="1" noChangeArrowheads="1"/>
          </p:cNvSpPr>
          <p:nvPr/>
        </p:nvSpPr>
        <p:spPr bwMode="auto">
          <a:xfrm>
            <a:off x="323850" y="922338"/>
            <a:ext cx="8510588" cy="1138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de-DE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Lebenskunde</a:t>
            </a:r>
          </a:p>
          <a:p>
            <a:pPr algn="ctr" defTabSz="914400">
              <a:buClrTx/>
              <a:buSzTx/>
              <a:buFontTx/>
              <a:buNone/>
              <a:defRPr/>
            </a:pPr>
            <a:endParaRPr lang="de-DE" sz="3200" b="1" dirty="0">
              <a:solidFill>
                <a:srgbClr val="B7E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Verantwortliche: Fr. Wenke und Fr. Patt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über HVD: </a:t>
            </a:r>
            <a:r>
              <a:rPr lang="de-DE" sz="2400" dirty="0">
                <a:solidFill>
                  <a:srgbClr val="92D050"/>
                </a:solidFill>
                <a:hlinkClick r:id="rId3"/>
              </a:rPr>
              <a:t>https://humanistisch.de/bildung/humanistische-lebenskunde/angebote/humanistische-lebenskunde-als-unterrichtsfach/</a:t>
            </a:r>
            <a:endParaRPr lang="de-DE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freiwilliges zusätzliches Fach ohne Zensuren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Themen: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Freundschaft und Verantwortung,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Kinderalltag und Erwachsenenwelt,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Krieg und Frieden,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Kinder- und Menschenrechte sowie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Fragen nach dem Sinn des Lebens.</a:t>
            </a:r>
          </a:p>
          <a:p>
            <a:endParaRPr lang="de-DE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hul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907608"/>
            <a:ext cx="13096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2700"/>
            <a:ext cx="914400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63409" y="904866"/>
            <a:ext cx="6811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u="dbl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Ferien + Schließzeiten 2024/2025 und 2025/26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D5176FE-E644-4796-8267-395AE4143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05171"/>
              </p:ext>
            </p:extLst>
          </p:nvPr>
        </p:nvGraphicFramePr>
        <p:xfrm>
          <a:off x="323528" y="1363789"/>
          <a:ext cx="7646814" cy="4233373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559066">
                  <a:extLst>
                    <a:ext uri="{9D8B030D-6E8A-4147-A177-3AD203B41FA5}">
                      <a16:colId xmlns:a16="http://schemas.microsoft.com/office/drawing/2014/main" val="1555340870"/>
                    </a:ext>
                  </a:extLst>
                </a:gridCol>
                <a:gridCol w="2538810">
                  <a:extLst>
                    <a:ext uri="{9D8B030D-6E8A-4147-A177-3AD203B41FA5}">
                      <a16:colId xmlns:a16="http://schemas.microsoft.com/office/drawing/2014/main" val="1700133627"/>
                    </a:ext>
                  </a:extLst>
                </a:gridCol>
                <a:gridCol w="2548938">
                  <a:extLst>
                    <a:ext uri="{9D8B030D-6E8A-4147-A177-3AD203B41FA5}">
                      <a16:colId xmlns:a16="http://schemas.microsoft.com/office/drawing/2014/main" val="3447635922"/>
                    </a:ext>
                  </a:extLst>
                </a:gridCol>
              </a:tblGrid>
              <a:tr h="172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6145" algn="ctr"/>
                          <a:tab pos="1812290" algn="r"/>
                        </a:tabLst>
                      </a:pPr>
                      <a:r>
                        <a:rPr lang="de-DE" sz="1000">
                          <a:effectLst/>
                        </a:rPr>
                        <a:t>	Ferien	</a:t>
                      </a:r>
                      <a:endParaRPr lang="de-DE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eFöB geöffnet</a:t>
                      </a:r>
                      <a:endParaRPr lang="de-DE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Schließzeiten</a:t>
                      </a:r>
                      <a:endParaRPr lang="de-DE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726968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U. freier Tag: 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01.-02.05.2025 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 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02.05.2025 (NB)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01.05.2025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524386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Christi Himmelfahrt: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29.- 30.05.2025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30.05.2025 (NB)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29.05.2025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139881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Pfingsten: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09.-10.06.2025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10.06.2025 (NB)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09.06.2025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8192397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Sommer: 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24.07.2025 – 07.09.2025 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24.07.2025 – 02.09.2025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03.-05.09.2025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39915"/>
                  </a:ext>
                </a:extLst>
              </a:tr>
              <a:tr h="34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Herbst: </a:t>
                      </a:r>
                      <a:endParaRPr lang="de-D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20.10.2025 – 02.11.2025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      </a:t>
                      </a:r>
                      <a:endParaRPr lang="de-DE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20.10.2025 – 02.11.2025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883753"/>
                  </a:ext>
                </a:extLst>
              </a:tr>
              <a:tr h="406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Weihnachten: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22.12.2025 – 04.01.2026 </a:t>
                      </a:r>
                      <a:endParaRPr lang="de-DE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22.-23.12.2025, 02.01.2026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24.12.2025-01.01.2026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73393"/>
                  </a:ext>
                </a:extLst>
              </a:tr>
              <a:tr h="39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Winter: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02.02.2026 – 06.02.2026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   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02.02.2026 – 06.02.2026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        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09143"/>
                  </a:ext>
                </a:extLst>
              </a:tr>
              <a:tr h="517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Ostern: 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30.03.2026 –10.04.2026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   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30.03.2026 – 10.04.2026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03., 06.04.2026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475084"/>
                  </a:ext>
                </a:extLst>
              </a:tr>
              <a:tr h="517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Elternsprechtage/ Studientage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(</a:t>
                      </a:r>
                      <a:r>
                        <a:rPr lang="de-DE" sz="1200" dirty="0" err="1">
                          <a:effectLst/>
                        </a:rPr>
                        <a:t>saLzH</a:t>
                      </a:r>
                      <a:r>
                        <a:rPr lang="de-DE" sz="1200" dirty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03.05.09.2025 (ST)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16.10.2025 (ES)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19.01.2026 (ST)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12.05.2026 (ES)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19.06.2026 (ST)</a:t>
                      </a:r>
                      <a:endParaRPr lang="de-DE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56023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39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br>
              <a:rPr lang="de-DE" altLang="de-DE" sz="4000" dirty="0">
                <a:latin typeface="Mead Bold" charset="0"/>
              </a:rPr>
            </a:br>
            <a:r>
              <a:rPr lang="de-DE" altLang="de-DE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Brodowiner</a:t>
            </a:r>
            <a:r>
              <a:rPr lang="de-DE" altLang="de-DE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Sommerfest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8788" y="5240338"/>
            <a:ext cx="8226425" cy="137160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>
                <a:solidFill>
                  <a:srgbClr val="00B050"/>
                </a:solidFill>
              </a:rPr>
              <a:t>Am 18. Juli 2025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>
                <a:solidFill>
                  <a:srgbClr val="00B050"/>
                </a:solidFill>
              </a:rPr>
              <a:t>Zwischen 16:00 und 18:00 Uhr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6701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IMG_5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0725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D:\DSCN71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628775"/>
            <a:ext cx="1670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D:\IMG_96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486275"/>
            <a:ext cx="28098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6716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4076700"/>
            <a:ext cx="22669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afi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17573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223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 Klassen im SJ 2025/26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1340768"/>
            <a:ext cx="20161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3635896" y="3601211"/>
            <a:ext cx="496855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0. Elternversammlung</a:t>
            </a:r>
          </a:p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17.06.2025</a:t>
            </a:r>
          </a:p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ca. 18:00 Uhr</a:t>
            </a:r>
          </a:p>
          <a:p>
            <a:pPr algn="ctr"/>
            <a:endParaRPr lang="de-DE" altLang="de-DE" sz="2800" dirty="0">
              <a:solidFill>
                <a:srgbClr val="00B050"/>
              </a:solidFill>
            </a:endParaRPr>
          </a:p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1. Elternversammlung</a:t>
            </a:r>
          </a:p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22.09.2025</a:t>
            </a:r>
          </a:p>
          <a:p>
            <a:pPr algn="ctr"/>
            <a:r>
              <a:rPr lang="de-DE" altLang="de-DE" sz="2800" dirty="0">
                <a:solidFill>
                  <a:srgbClr val="00B050"/>
                </a:solidFill>
              </a:rPr>
              <a:t>ca. 18:00 Uhr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39552" y="1581861"/>
            <a:ext cx="36724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3600" dirty="0">
                <a:solidFill>
                  <a:srgbClr val="00B050"/>
                </a:solidFill>
              </a:rPr>
              <a:t>1a – Fr. </a:t>
            </a:r>
            <a:r>
              <a:rPr lang="de-DE" altLang="de-DE" sz="3600">
                <a:solidFill>
                  <a:srgbClr val="00B050"/>
                </a:solidFill>
              </a:rPr>
              <a:t>Busse</a:t>
            </a:r>
            <a:endParaRPr lang="de-DE" altLang="de-DE" sz="3600" dirty="0">
              <a:solidFill>
                <a:srgbClr val="00B050"/>
              </a:solidFill>
            </a:endParaRPr>
          </a:p>
          <a:p>
            <a:r>
              <a:rPr lang="de-DE" altLang="de-DE" sz="3600" dirty="0">
                <a:solidFill>
                  <a:srgbClr val="00B050"/>
                </a:solidFill>
              </a:rPr>
              <a:t>1b – Fr. Möhle</a:t>
            </a:r>
          </a:p>
          <a:p>
            <a:r>
              <a:rPr lang="de-DE" altLang="de-DE" sz="3600" dirty="0">
                <a:solidFill>
                  <a:srgbClr val="00B050"/>
                </a:solidFill>
              </a:rPr>
              <a:t>1c – Fr. Bencker</a:t>
            </a:r>
          </a:p>
          <a:p>
            <a:r>
              <a:rPr lang="de-DE" altLang="de-DE" sz="3600" dirty="0">
                <a:solidFill>
                  <a:srgbClr val="00B050"/>
                </a:solidFill>
              </a:rPr>
              <a:t>1d – Fr. Mattiß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692150"/>
            <a:ext cx="8226425" cy="12239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Einschulungsfeier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3922713"/>
            <a:ext cx="8226425" cy="253047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>
                <a:solidFill>
                  <a:srgbClr val="00B050"/>
                </a:solidFill>
              </a:rPr>
              <a:t>Am 13. September 2025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ECFF"/>
              </a:buClr>
              <a:buSzPct val="11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800" dirty="0">
                <a:solidFill>
                  <a:srgbClr val="00B050"/>
                </a:solidFill>
              </a:rPr>
              <a:t>Turnhalle/ Hof der Brodowin-Schule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EAEAEA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00B050"/>
                </a:solidFill>
              </a:rPr>
              <a:t>9:00 Uhr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EAEAEA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400" dirty="0">
                <a:solidFill>
                  <a:srgbClr val="00B050"/>
                </a:solidFill>
              </a:rPr>
              <a:t>10:00 Uhr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916113"/>
            <a:ext cx="20859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0"/>
            <a:ext cx="28876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2" y="2060848"/>
            <a:ext cx="332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349</Words>
  <Application>Microsoft Office PowerPoint</Application>
  <PresentationFormat>Bildschirmpräsentation (4:3)</PresentationFormat>
  <Paragraphs>111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Mead Bold</vt:lpstr>
      <vt:lpstr>Times New Roman</vt:lpstr>
      <vt:lpstr>Trebuchet MS</vt:lpstr>
      <vt:lpstr>Wingdings</vt:lpstr>
      <vt:lpstr>Larissa</vt:lpstr>
      <vt:lpstr>0. Elternversammlung2025/26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Brodowiner Sommerfest</vt:lpstr>
      <vt:lpstr>Unsere Klassen im SJ 2025/26</vt:lpstr>
      <vt:lpstr>Einschulungsfeier</vt:lpstr>
      <vt:lpstr>PowerPoint-Präsentation</vt:lpstr>
      <vt:lpstr> 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Elternversammlung der Schulanfänger 2004</dc:title>
  <dc:creator>Eccarius, Doreen</dc:creator>
  <cp:lastModifiedBy>Eccarius, Doreen</cp:lastModifiedBy>
  <cp:revision>142</cp:revision>
  <cp:lastPrinted>2023-09-28T14:00:57Z</cp:lastPrinted>
  <dcterms:created xsi:type="dcterms:W3CDTF">2004-06-09T07:41:20Z</dcterms:created>
  <dcterms:modified xsi:type="dcterms:W3CDTF">2025-06-17T09:30:17Z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